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6">
          <p15:clr>
            <a:srgbClr val="A4A3A4"/>
          </p15:clr>
        </p15:guide>
        <p15:guide id="2" pos="772">
          <p15:clr>
            <a:srgbClr val="A4A3A4"/>
          </p15:clr>
        </p15:guide>
        <p15:guide id="3" pos="4114">
          <p15:clr>
            <a:srgbClr val="A4A3A4"/>
          </p15:clr>
        </p15:guide>
        <p15:guide id="4" pos="54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704" autoAdjust="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4026"/>
        <p:guide pos="772"/>
        <p:guide pos="4114"/>
        <p:guide pos="54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914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68"/>
            <a:ext cx="6858000" cy="818535"/>
          </a:xfrm>
          <a:prstGeom prst="rect">
            <a:avLst/>
          </a:prstGeom>
        </p:spPr>
      </p:pic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017272" y="0"/>
            <a:ext cx="184594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D307-CC89-4381-A147-580696AAA1F0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1E43B-50A1-47B2-B992-2A06D54A69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182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0D43D-3E90-4D7B-BF52-77A44CCCA16E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4A283-C885-4A37-96E9-FA2E14C0F4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379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27584" y="2180456"/>
            <a:ext cx="6659116" cy="1752600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627688" cy="9029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549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1216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340767"/>
            <a:ext cx="81216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121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41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33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59"/>
            <a:ext cx="5698976" cy="511486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/>
          <a:p>
            <a:fld id="{9ACDF8CE-CFCC-4D57-9CD3-F744E6482B49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022576" y="6448251"/>
            <a:ext cx="2133600" cy="365125"/>
          </a:xfrm>
        </p:spPr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/>
          </p:nvPr>
        </p:nvSpPr>
        <p:spPr>
          <a:xfrm>
            <a:off x="6530975" y="1079500"/>
            <a:ext cx="2046288" cy="13140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3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6530975" y="2398487"/>
            <a:ext cx="2046288" cy="13140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afbeelding 11"/>
          <p:cNvSpPr>
            <a:spLocks noGrp="1"/>
          </p:cNvSpPr>
          <p:nvPr>
            <p:ph type="pic" sz="quarter" idx="15"/>
          </p:nvPr>
        </p:nvSpPr>
        <p:spPr>
          <a:xfrm>
            <a:off x="6530975" y="3718739"/>
            <a:ext cx="2046288" cy="13140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5" name="Tijdelijke aanduiding voor afbeelding 11"/>
          <p:cNvSpPr>
            <a:spLocks noGrp="1"/>
          </p:cNvSpPr>
          <p:nvPr>
            <p:ph type="pic" sz="quarter" idx="16"/>
          </p:nvPr>
        </p:nvSpPr>
        <p:spPr>
          <a:xfrm>
            <a:off x="6530975" y="5036574"/>
            <a:ext cx="2046288" cy="131400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357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027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7569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25420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7569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25420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39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251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638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43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60200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602000"/>
            <a:ext cx="5111750" cy="45343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2780929"/>
            <a:ext cx="3008313" cy="33452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F8CE-CFCC-4D57-9CD3-F744E6482B49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781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Logo GB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4"/>
            <a:ext cx="9144000" cy="1091382"/>
          </a:xfrm>
          <a:prstGeom prst="rect">
            <a:avLst/>
          </a:prstGeom>
        </p:spPr>
      </p:pic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1229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Niveau 1</a:t>
            </a:r>
          </a:p>
          <a:p>
            <a:pPr lvl="1"/>
            <a:r>
              <a:rPr lang="nl-NL" dirty="0"/>
              <a:t>Niveau 2 </a:t>
            </a:r>
          </a:p>
          <a:p>
            <a:pPr lvl="2"/>
            <a:r>
              <a:rPr lang="nl-NL" dirty="0"/>
              <a:t>Niveau 3</a:t>
            </a:r>
          </a:p>
          <a:p>
            <a:pPr lvl="3"/>
            <a:r>
              <a:rPr lang="nl-NL" dirty="0"/>
              <a:t>Niveau 4</a:t>
            </a:r>
          </a:p>
          <a:p>
            <a:pPr lvl="4"/>
            <a:r>
              <a:rPr lang="nl-NL" dirty="0"/>
              <a:t>Niveau 5</a:t>
            </a: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627688" cy="9029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F8CE-CFCC-4D57-9CD3-F744E6482B49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27585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9DAE4-BFAB-4294-A099-1DA8C75FCC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644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52" r:id="rId4"/>
    <p:sldLayoutId id="2147483653" r:id="rId5"/>
    <p:sldLayoutId id="2147483651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lang="nl-NL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5110336" cy="64807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gemeente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180456"/>
            <a:ext cx="7848872" cy="1752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gemeente Gemert-Bakel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“Inwoners van Gemert-Bakel hebben gesproken”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7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7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presentatie Frits van Vugt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7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raadscommissie Financiën en bestuur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7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september 2021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895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770984" cy="902970"/>
          </a:xfrm>
        </p:spPr>
        <p:txBody>
          <a:bodyPr/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Thema zorg en welzijn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2/3 nauwelijks of geen </a:t>
            </a:r>
            <a:r>
              <a:rPr lang="nl-NL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gezondheids</a:t>
            </a: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/fysieke beperkingen; 30% licht, 3% ernstig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 tevredenheid met zijn/haar leven: 7,9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voldoende sociale contacten: 75% wel; 7% niet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eenzaam: 17% soms tot vaak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inzet als mantelzorger: 17% intensief; 27% incidenteel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inzet als vrijwilliger: 18% intensief; 29% incidenteel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belemmeringen als mantelzorger: 20% soms; 9% vaak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 van zelfredzaamheid: relatief hoog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vertrouwen in de toekomst: 77%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1830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770984" cy="902970"/>
          </a:xfrm>
        </p:spPr>
        <p:txBody>
          <a:bodyPr/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Veranderingen door corona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sfeer thuis: weinig veranderingen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financiële situatie: 78% geen verschil (14% verbeterd, 8% verslechterd)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daginvulling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53% niet veranderd; 38% verslechterd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lichamelijke gezondheid: 68% niet veranderd; 24% verslechterd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geestelijke gezondheid: 72% niet veranderd; 23% verslechterd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5233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770984" cy="902970"/>
          </a:xfrm>
        </p:spPr>
        <p:txBody>
          <a:bodyPr/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Energietransitie en klimaat</a:t>
            </a:r>
          </a:p>
          <a:p>
            <a:pPr marL="0" lvl="0" indent="0">
              <a:lnSpc>
                <a:spcPct val="107000"/>
              </a:lnSpc>
              <a:buNone/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Inspanningen gemeente: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voldoende ondersteuning energiebesparing: 44% ja - 24 nee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voldoende informatie aardgasvrij maken: 22% ja – 46% nee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initiatieven energie/verduurzaming/klimaat voldoende ondersteund: 33% ja – 24% nee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wateroverlast voorkomen: 37% ja – 29% nee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8903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770984" cy="902970"/>
          </a:xfrm>
        </p:spPr>
        <p:txBody>
          <a:bodyPr/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lnSpc>
                <a:spcPct val="107000"/>
              </a:lnSpc>
              <a:buNone/>
            </a:pPr>
            <a:r>
              <a:rPr lang="nl-N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Advies rekenkamercommissie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analyseer, interpreteer de cijfers van de burgerpeiling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 deze analyse om beleid en uitvoering te verbeteren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reflecteer als college en raad op input m.b.t . relatie inwoners – gemeentebestuur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voer burgerpeiling periodiek uit (bv. eens per 2 jaar)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 cijfers als indicatoren voor bereiken doelen (start: programmabegroting 2022)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verrijk bestaande monitors met cijfers burgerpeiling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1837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770984" cy="902970"/>
          </a:xfrm>
        </p:spPr>
        <p:txBody>
          <a:bodyPr/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 Vragen, opmerkingen ????</a:t>
            </a:r>
          </a:p>
        </p:txBody>
      </p:sp>
    </p:spTree>
    <p:extLst>
      <p:ext uri="{BB962C8B-B14F-4D97-AF65-F5344CB8AC3E}">
        <p14:creationId xmlns:p14="http://schemas.microsoft.com/office/powerpoint/2010/main" val="116526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770984" cy="902970"/>
          </a:xfrm>
        </p:spPr>
        <p:txBody>
          <a:bodyPr/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Totstandkoming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thema Burgerpeiling </a:t>
            </a: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voorbesproken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regiegroep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raad/college geïnformeerd over thema (29 okt.)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raadsfracties/ college in gelegenheid: extra vragen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 als onderzoeksbureau geselecteerd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keuzes gemaakt m.b.t. kernen / uitnodigingen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definitieve vragenlijst opgesteld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mei: onderzoek uitgevoerd; aselecte steekproef: 5.827 bewoners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929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770984" cy="902970"/>
          </a:xfrm>
        </p:spPr>
        <p:txBody>
          <a:bodyPr/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­­­­­­­­­­­­­­­­­­­­</a:t>
            </a: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Welke thema’s?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Standaardvragen:</a:t>
            </a: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woon- en leefklimaat</a:t>
            </a: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relatie tussen de inwoners en de gemeente</a:t>
            </a: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gemeentelijke dienstverlening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zorg en welzijn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Maatwerkvragen:</a:t>
            </a: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energietransitie en klimaatverandering</a:t>
            </a:r>
          </a:p>
          <a:p>
            <a:pPr lvl="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vraag naar politieke partijen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gevolgen van coronavirus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080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770984" cy="902970"/>
          </a:xfrm>
        </p:spPr>
        <p:txBody>
          <a:bodyPr/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Deelname – betrouwbaarheid - representativiteit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Totaal: 1.049 respondenten (=18%)</a:t>
            </a:r>
            <a:r>
              <a:rPr lang="nl-NL" sz="3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Gemert: 257 *)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Bakel: 200 *)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Milheeze: 139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Handel: 136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Mortel: 108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Rips: 73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Elsendorp: 62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 ingevuld welke dorp: 74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*) betrouwbare uitspraken (=max. foutenmarge &lt;5%)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 gemeenteniveau zijn percentages gewogen op: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leeftijd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kern waar men woont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078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770984" cy="902970"/>
          </a:xfrm>
        </p:spPr>
        <p:txBody>
          <a:bodyPr/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Bevindingen en duiding cijfers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opvallendste resultaten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vergelijking scores met andere gemeenten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vergelijking scores tussen dorpen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is geen vooraf gestelde objectieve norm over ‘goed’ en ‘fout’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interpretatie is dus een subjectieve aangelegenheid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bewoners perceptie en politieke perceptie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336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770984" cy="902970"/>
          </a:xfrm>
        </p:spPr>
        <p:txBody>
          <a:bodyPr/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Daarnaast: kwalitatieve uitspraken </a:t>
            </a:r>
          </a:p>
          <a:p>
            <a:pPr marL="0" indent="0">
              <a:buNone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(suggesties, wensen, kritiek, verklaringen)</a:t>
            </a:r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492A0971-A329-40CE-AA14-57E6D11C5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817167"/>
              </p:ext>
            </p:extLst>
          </p:nvPr>
        </p:nvGraphicFramePr>
        <p:xfrm>
          <a:off x="1187624" y="2996952"/>
          <a:ext cx="6768752" cy="3279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86692">
                  <a:extLst>
                    <a:ext uri="{9D8B030D-6E8A-4147-A177-3AD203B41FA5}">
                      <a16:colId xmlns:a16="http://schemas.microsoft.com/office/drawing/2014/main" val="1639794440"/>
                    </a:ext>
                  </a:extLst>
                </a:gridCol>
                <a:gridCol w="882060">
                  <a:extLst>
                    <a:ext uri="{9D8B030D-6E8A-4147-A177-3AD203B41FA5}">
                      <a16:colId xmlns:a16="http://schemas.microsoft.com/office/drawing/2014/main" val="1576644822"/>
                    </a:ext>
                  </a:extLst>
                </a:gridCol>
              </a:tblGrid>
              <a:tr h="4847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Vraag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Aantal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reacties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6684107"/>
                  </a:ext>
                </a:extLst>
              </a:tr>
              <a:tr h="312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suggesties om de eigen buurt te verbeteren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597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414974"/>
                  </a:ext>
                </a:extLst>
              </a:tr>
              <a:tr h="312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toelichting op het functioneren van politieke partijen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685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3120840"/>
                  </a:ext>
                </a:extLst>
              </a:tr>
              <a:tr h="606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</a:rPr>
                        <a:t>beleidsideeën of -initiatieven waarbij men betrokken wil worden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394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031338"/>
                  </a:ext>
                </a:extLst>
              </a:tr>
              <a:tr h="312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suggesties voor verbetering van de dienstverlening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276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6026036"/>
                  </a:ext>
                </a:extLst>
              </a:tr>
              <a:tr h="312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andere reden om geen vrijwilligerswerk te doen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72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3381368"/>
                  </a:ext>
                </a:extLst>
              </a:tr>
              <a:tr h="312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Andere vorm van burenhulp die men bereid is te geven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73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5015182"/>
                  </a:ext>
                </a:extLst>
              </a:tr>
              <a:tr h="312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ideeën of initiatieven op het gebied van welzijn en zorg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192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4020319"/>
                  </a:ext>
                </a:extLst>
              </a:tr>
              <a:tr h="312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>
                          <a:effectLst/>
                        </a:rPr>
                        <a:t>overige opmerkingen en suggesties aan de gemeente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dirty="0">
                          <a:effectLst/>
                        </a:rPr>
                        <a:t>266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6963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396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770984" cy="902970"/>
          </a:xfrm>
        </p:spPr>
        <p:txBody>
          <a:bodyPr/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Thema woon- en leefklimaat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veelal positief over de eigen buurt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grote mate tevredenheid over sociale cohesie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overwegend positief over onderhoud openbare ruimte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wisselende oordelen over betrekken buurt door gemeente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buurtscores vaak in de lijn van referentiegemeenten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aanbod voorzieningen: meestal positief, maar ontevredenheid over </a:t>
            </a: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o.v.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groot verschil in buurtscores per kern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175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770984" cy="902970"/>
          </a:xfrm>
        </p:spPr>
        <p:txBody>
          <a:bodyPr/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Thema relatie inwoner – gemeente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wisselend beeld over betrekken inwoners door gemeente bij plannen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idem m.b.t. krijgen voldoende ruimte initiatieven inwoners/organisaties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1/5 inwoners: vertrouwen in manier gemeente wordt bestuurd (1/4 niet)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meer mensen (38%) vinden dat gemeente niet luistert naar inwoners dan wel (22%)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gemeente flexibel?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eer mensen vinden niet (36%) dan wel (20%)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30% ontevreden over politieke partijen, tegenover 21% tevreden (helft neutraal)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975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8100"/>
            <a:ext cx="5770984" cy="902970"/>
          </a:xfrm>
        </p:spPr>
        <p:txBody>
          <a:bodyPr/>
          <a:lstStyle/>
          <a:p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Rekenkamercommissie Gemert-Bakel en Laarbeek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Burgerpeiling 2021 Gemert-Bakel</a:t>
            </a:r>
            <a:b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Thema gemeentelijke dienstverlening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grote tevredenheid bij de meeste aspecten: 10 op de 13 (64%- 80%)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iets minder: meedenken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aangenaam verrast door service? de helft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bij meeste aspecten iets hogere score dan referentiegemeenten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 communicatie en voorlichting: 6,6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score digitale dienstverlening: 7,0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</a:t>
            </a:r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cijfer: 6,5 (elders 6,8)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34802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emert-Bakel">
      <a:dk1>
        <a:sysClr val="windowText" lastClr="000000"/>
      </a:dk1>
      <a:lt1>
        <a:sysClr val="window" lastClr="FFFFFF"/>
      </a:lt1>
      <a:dk2>
        <a:srgbClr val="FFFFFF"/>
      </a:dk2>
      <a:lt2>
        <a:srgbClr val="808080"/>
      </a:lt2>
      <a:accent1>
        <a:srgbClr val="D4A400"/>
      </a:accent1>
      <a:accent2>
        <a:srgbClr val="002A64"/>
      </a:accent2>
      <a:accent3>
        <a:srgbClr val="D8D8D8"/>
      </a:accent3>
      <a:accent4>
        <a:srgbClr val="000000"/>
      </a:accent4>
      <a:accent5>
        <a:srgbClr val="E6CFAA"/>
      </a:accent5>
      <a:accent6>
        <a:srgbClr val="00255A"/>
      </a:accent6>
      <a:hlink>
        <a:srgbClr val="93117E"/>
      </a:hlink>
      <a:folHlink>
        <a:srgbClr val="002A64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38</TotalTime>
  <Words>950</Words>
  <Application>Microsoft Office PowerPoint</Application>
  <PresentationFormat>Diavoorstelling (4:3)</PresentationFormat>
  <Paragraphs>137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Kantoorthema</vt:lpstr>
      <vt:lpstr>  Rekenkamercommissie Gemert-Bakel en Laarbeek Burgerpeiling 2021 gemeente Gemert-Bakel </vt:lpstr>
      <vt:lpstr>   Rekenkamercommissie Gemert-Bakel en Laarbeek Burgerpeiling 2021 Gemert-Bakel </vt:lpstr>
      <vt:lpstr>   Rekenkamercommissie Gemert-Bakel en Laarbeek Burgerpeiling 2021 Gemert-Bakel </vt:lpstr>
      <vt:lpstr>   Rekenkamercommissie Gemert-Bakel en Laarbeek Burgerpeiling 2021 Gemert-Bakel </vt:lpstr>
      <vt:lpstr>   Rekenkamercommissie Gemert-Bakel en Laarbeek Burgerpeiling 2021 Gemert-Bakel </vt:lpstr>
      <vt:lpstr>   Rekenkamercommissie Gemert-Bakel en Laarbeek Burgerpeiling 2021 Gemert-Bakel </vt:lpstr>
      <vt:lpstr>   Rekenkamercommissie Gemert-Bakel en Laarbeek Burgerpeiling 2021 Gemert-Bakel </vt:lpstr>
      <vt:lpstr>   Rekenkamercommissie Gemert-Bakel en Laarbeek Burgerpeiling 2021 Gemert-Bakel </vt:lpstr>
      <vt:lpstr>   Rekenkamercommissie Gemert-Bakel en Laarbeek Burgerpeiling 2021 Gemert-Bakel </vt:lpstr>
      <vt:lpstr>   Rekenkamercommissie Gemert-Bakel en Laarbeek Burgerpeiling 2021 Gemert-Bakel </vt:lpstr>
      <vt:lpstr>   Rekenkamercommissie Gemert-Bakel en Laarbeek Burgerpeiling 2021 Gemert-Bakel </vt:lpstr>
      <vt:lpstr>   Rekenkamercommissie Gemert-Bakel en Laarbeek Burgerpeiling 2021 Gemert-Bakel </vt:lpstr>
      <vt:lpstr>   Rekenkamercommissie Gemert-Bakel en Laarbeek Burgerpeiling 2021 Gemert-Bakel </vt:lpstr>
      <vt:lpstr>   Rekenkamercommissie Gemert-Bakel en Laarbeek Burgerpeiling 2021 Gemert-Bakel </vt:lpstr>
    </vt:vector>
  </TitlesOfParts>
  <Company>Opus 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Boxtel, Peter van</dc:creator>
  <cp:lastModifiedBy>Frits van Vugt</cp:lastModifiedBy>
  <cp:revision>3</cp:revision>
  <dcterms:created xsi:type="dcterms:W3CDTF">2021-09-08T06:09:41Z</dcterms:created>
  <dcterms:modified xsi:type="dcterms:W3CDTF">2021-09-14T15:43:48Z</dcterms:modified>
</cp:coreProperties>
</file>