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sldIdLst>
    <p:sldId id="256" r:id="rId2"/>
    <p:sldId id="271" r:id="rId3"/>
    <p:sldId id="272" r:id="rId4"/>
    <p:sldId id="273" r:id="rId5"/>
    <p:sldId id="269" r:id="rId6"/>
    <p:sldId id="274" r:id="rId7"/>
  </p:sldIdLst>
  <p:sldSz cx="12192000" cy="6858000"/>
  <p:notesSz cx="6858000" cy="994568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-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912A1-3239-4026-85B0-F12AD31CD15E}" type="datetimeFigureOut">
              <a:rPr lang="nl-NL" smtClean="0"/>
              <a:t>24-5-2022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5577A3-4153-46F5-8A6B-E7ABBD586DFF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38158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37D97-04FA-4E5F-8A5C-81E3314D20E9}" type="datetime1">
              <a:rPr lang="nl-NL" smtClean="0"/>
              <a:t>24-5-2022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Rekenkamercommissie ~ burgerpeiling 2021 ~22 juli 2021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E9FF-F7DE-4490-81C6-71E6F3784421}" type="slidenum">
              <a:rPr lang="nl-NL" smtClean="0"/>
              <a:t>‹nr.›</a:t>
            </a:fld>
            <a:endParaRPr lang="nl-NL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503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dirty="0"/>
              <a:t>Klik op het pictogram als u een afbeelding wilt toevoegen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4096A-071D-40C7-BC3B-97E9F052DF23}" type="datetime1">
              <a:rPr lang="nl-NL" smtClean="0"/>
              <a:t>24-5-2022</a:t>
            </a:fld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Rekenkamercommissie ~ burgerpeiling 2021 ~22 juli 2021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E9FF-F7DE-4490-81C6-71E6F378442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52640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31912-30BB-4D2D-AFAA-0AED37EC59DD}" type="datetime1">
              <a:rPr lang="nl-NL" smtClean="0"/>
              <a:t>24-5-2022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Rekenkamercommissie ~ burgerpeiling 2021 ~22 juli 2021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E9FF-F7DE-4490-81C6-71E6F378442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381296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80676-E4C9-42FB-A7E0-732FE695D6A4}" type="datetime1">
              <a:rPr lang="nl-NL" smtClean="0"/>
              <a:t>24-5-2022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Rekenkamercommissie ~ burgerpeiling 2021 ~22 juli 2021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E9FF-F7DE-4490-81C6-71E6F3784421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524533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C682F-B15E-4850-8786-CD9E5CE389EC}" type="datetime1">
              <a:rPr lang="nl-NL" smtClean="0"/>
              <a:t>24-5-2022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Rekenkamercommissie ~ burgerpeiling 2021 ~22 juli 2021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E9FF-F7DE-4490-81C6-71E6F378442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637854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ADCE-011F-4584-920B-690EE572B5E1}" type="datetime1">
              <a:rPr lang="nl-NL" smtClean="0"/>
              <a:t>24-5-2022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Rekenkamercommissie ~ burgerpeiling 2021 ~22 juli 2021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E9FF-F7DE-4490-81C6-71E6F3784421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99024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EB49D-CE3F-4CBD-B674-86A34AE174AF}" type="datetime1">
              <a:rPr lang="nl-NL" smtClean="0"/>
              <a:t>24-5-2022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Rekenkamercommissie ~ burgerpeiling 2021 ~22 juli 2021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E9FF-F7DE-4490-81C6-71E6F378442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447544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77383-B0A9-4326-ACF0-6BE6DC6526E2}" type="datetime1">
              <a:rPr lang="nl-NL" smtClean="0"/>
              <a:t>24-5-2022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Rekenkamercommissie ~ burgerpeiling 2021 ~22 juli 2021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E9FF-F7DE-4490-81C6-71E6F378442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50539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DF056-0025-4130-8387-A6B4281F0916}" type="datetime1">
              <a:rPr lang="nl-NL" smtClean="0"/>
              <a:t>24-5-2022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Rekenkamercommissie ~ burgerpeiling 2021 ~22 juli 2021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E9FF-F7DE-4490-81C6-71E6F378442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81222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3F941-B8C1-41CB-A7FC-ACD9DAB5201F}" type="datetime1">
              <a:rPr lang="nl-NL" smtClean="0"/>
              <a:t>24-5-2022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Rekenkamercommissie ~ burgerpeiling 2021 ~22 juli 2021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E9FF-F7DE-4490-81C6-71E6F378442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29034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90556-410E-4E6E-8AFE-EF65435A67A3}" type="datetime1">
              <a:rPr lang="nl-NL" smtClean="0"/>
              <a:t>24-5-2022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Rekenkamercommissie ~ burgerpeiling 2021 ~22 juli 2021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E9FF-F7DE-4490-81C6-71E6F378442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02832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B832-4A27-437F-8AB7-BC04A48630B3}" type="datetime1">
              <a:rPr lang="nl-NL" smtClean="0"/>
              <a:t>24-5-2022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Rekenkamercommissie ~ burgerpeiling 2021 ~22 juli 2021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E9FF-F7DE-4490-81C6-71E6F378442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89674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C41CC-FB84-4D7F-B988-59391A358F63}" type="datetime1">
              <a:rPr lang="nl-NL" smtClean="0"/>
              <a:t>24-5-2022</a:t>
            </a:fld>
            <a:endParaRPr lang="nl-N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Rekenkamercommissie ~ burgerpeiling 2021 ~22 juli 2021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E9FF-F7DE-4490-81C6-71E6F378442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30942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90DA-8510-4042-9818-96C4C1F2369F}" type="datetime1">
              <a:rPr lang="nl-NL" smtClean="0"/>
              <a:t>24-5-2022</a:t>
            </a:fld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Rekenkamercommissie ~ burgerpeiling 2021 ~22 juli 2021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E9FF-F7DE-4490-81C6-71E6F378442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65282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C4FAC-8BD2-44BF-82E7-3834BBB8B54C}" type="datetime1">
              <a:rPr lang="nl-NL" smtClean="0"/>
              <a:t>24-5-2022</a:t>
            </a:fld>
            <a:endParaRPr lang="nl-N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Rekenkamercommissie ~ burgerpeiling 2021 ~22 juli 2021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E9FF-F7DE-4490-81C6-71E6F378442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00460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46B42-B49C-4E76-A717-C872B3029B16}" type="datetime1">
              <a:rPr lang="nl-NL" smtClean="0"/>
              <a:t>24-5-2022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Rekenkamercommissie ~ burgerpeiling 2021 ~22 juli 2021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E9FF-F7DE-4490-81C6-71E6F378442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730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dirty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97B33-CA74-4F76-9A71-C6634CF862E2}" type="datetime1">
              <a:rPr lang="nl-NL" smtClean="0"/>
              <a:t>24-5-2022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Rekenkamercommissie ~ burgerpeiling 2021 ~22 juli 2021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E9FF-F7DE-4490-81C6-71E6F378442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87230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8826BB0-7CCB-438B-B49B-DFD6F7ABA298}" type="datetime1">
              <a:rPr lang="nl-NL" smtClean="0"/>
              <a:t>24-5-2022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r>
              <a:rPr lang="nl-NL" dirty="0"/>
              <a:t>Rekenkamercommissie ~ burgerpeiling 2021 ~22 juli 2021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EF1E9FF-F7DE-4490-81C6-71E6F378442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119031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 gemeente Laarbee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9954" y="4779819"/>
            <a:ext cx="2418061" cy="100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773084" y="906087"/>
            <a:ext cx="10015158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chemeClr val="bg1"/>
                </a:solidFill>
              </a:rPr>
              <a:t>Rekenkamercommissie Gemert-Bakel en Laarbeek</a:t>
            </a:r>
          </a:p>
          <a:p>
            <a:endParaRPr lang="nl-NL" sz="2400" dirty="0">
              <a:solidFill>
                <a:schemeClr val="bg1"/>
              </a:solidFill>
            </a:endParaRPr>
          </a:p>
          <a:p>
            <a:endParaRPr lang="nl-NL" sz="2400" dirty="0">
              <a:solidFill>
                <a:schemeClr val="bg1"/>
              </a:solidFill>
            </a:endParaRPr>
          </a:p>
          <a:p>
            <a:r>
              <a:rPr lang="nl-NL" dirty="0">
                <a:solidFill>
                  <a:schemeClr val="bg1"/>
                </a:solidFill>
              </a:rPr>
              <a:t> </a:t>
            </a:r>
          </a:p>
          <a:p>
            <a:pPr algn="ctr"/>
            <a:r>
              <a:rPr lang="nl-NL" dirty="0">
                <a:solidFill>
                  <a:schemeClr val="bg1"/>
                </a:solidFill>
              </a:rPr>
              <a:t>“</a:t>
            </a:r>
            <a:r>
              <a:rPr lang="nl-NL" sz="3200" b="1" i="1" dirty="0">
                <a:solidFill>
                  <a:schemeClr val="bg1"/>
                </a:solidFill>
              </a:rPr>
              <a:t>Introductie rekenkamercommissie”</a:t>
            </a:r>
          </a:p>
          <a:p>
            <a:r>
              <a:rPr lang="nl-NL" dirty="0">
                <a:solidFill>
                  <a:schemeClr val="bg1"/>
                </a:solidFill>
              </a:rPr>
              <a:t> </a:t>
            </a:r>
          </a:p>
          <a:p>
            <a:endParaRPr lang="nl-NL" dirty="0">
              <a:solidFill>
                <a:schemeClr val="bg1"/>
              </a:solidFill>
            </a:endParaRPr>
          </a:p>
          <a:p>
            <a:endParaRPr lang="nl-NL" dirty="0">
              <a:solidFill>
                <a:schemeClr val="bg1"/>
              </a:solidFill>
            </a:endParaRPr>
          </a:p>
          <a:p>
            <a:r>
              <a:rPr lang="nl-NL" dirty="0">
                <a:solidFill>
                  <a:schemeClr val="bg1"/>
                </a:solidFill>
              </a:rPr>
              <a:t>presentatie Frits van Vugt</a:t>
            </a:r>
          </a:p>
          <a:p>
            <a:endParaRPr lang="nl-NL" dirty="0">
              <a:solidFill>
                <a:schemeClr val="bg1"/>
              </a:solidFill>
            </a:endParaRPr>
          </a:p>
          <a:p>
            <a:r>
              <a:rPr lang="nl-NL" dirty="0">
                <a:solidFill>
                  <a:schemeClr val="bg1"/>
                </a:solidFill>
              </a:rPr>
              <a:t>Raadsinformatieavond over de accountant en de RKC</a:t>
            </a:r>
          </a:p>
          <a:p>
            <a:endParaRPr lang="nl-NL" dirty="0">
              <a:solidFill>
                <a:schemeClr val="bg1"/>
              </a:solidFill>
            </a:endParaRPr>
          </a:p>
          <a:p>
            <a:r>
              <a:rPr lang="nl-NL" dirty="0">
                <a:solidFill>
                  <a:schemeClr val="bg1"/>
                </a:solidFill>
              </a:rPr>
              <a:t>24 mei 2022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65619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E79F843-5D60-4955-9737-FBFEAF2263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461394"/>
            <a:ext cx="9678988" cy="5528345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nl-NL" sz="2400" b="1" i="1" u="sng" dirty="0">
                <a:solidFill>
                  <a:schemeClr val="bg1"/>
                </a:solidFill>
              </a:rPr>
              <a:t>Taak rekenkamercommissie:</a:t>
            </a:r>
          </a:p>
          <a:p>
            <a:pPr marL="0" indent="0">
              <a:lnSpc>
                <a:spcPct val="80000"/>
              </a:lnSpc>
              <a:buNone/>
            </a:pPr>
            <a:endParaRPr lang="nl-NL" sz="2400" b="1" i="1" u="sng" dirty="0">
              <a:solidFill>
                <a:schemeClr val="bg1"/>
              </a:solidFill>
            </a:endParaRPr>
          </a:p>
          <a:p>
            <a:pPr marL="457200" lvl="1" indent="0">
              <a:lnSpc>
                <a:spcPct val="107000"/>
              </a:lnSpc>
              <a:buNone/>
            </a:pPr>
            <a:r>
              <a:rPr lang="nl-NL" sz="2400" dirty="0">
                <a:solidFill>
                  <a:schemeClr val="bg1"/>
                </a:solidFill>
              </a:rPr>
              <a:t>Onderzoek doen naar:</a:t>
            </a:r>
          </a:p>
          <a:p>
            <a:pPr lvl="1">
              <a:lnSpc>
                <a:spcPct val="107000"/>
              </a:lnSpc>
            </a:pPr>
            <a:r>
              <a:rPr lang="nl-NL" sz="2400" dirty="0">
                <a:solidFill>
                  <a:schemeClr val="bg1"/>
                </a:solidFill>
              </a:rPr>
              <a:t>de effecten van het gemeentelijk beleid</a:t>
            </a:r>
          </a:p>
          <a:p>
            <a:pPr lvl="1">
              <a:lnSpc>
                <a:spcPct val="107000"/>
              </a:lnSpc>
            </a:pPr>
            <a:r>
              <a:rPr lang="nl-NL" sz="2400" dirty="0">
                <a:solidFill>
                  <a:schemeClr val="bg1"/>
                </a:solidFill>
              </a:rPr>
              <a:t>de doelmatigheid en doeltreffendheid van het gemeentelijk beleid, beheer en de organisatie</a:t>
            </a:r>
          </a:p>
          <a:p>
            <a:pPr lvl="1">
              <a:lnSpc>
                <a:spcPct val="107000"/>
              </a:lnSpc>
            </a:pPr>
            <a:r>
              <a:rPr lang="nl-NL" sz="2400" dirty="0">
                <a:solidFill>
                  <a:schemeClr val="bg1"/>
                </a:solidFill>
              </a:rPr>
              <a:t>de rechtmatigheid van het gemeentelijk beheer</a:t>
            </a:r>
          </a:p>
          <a:p>
            <a:pPr lvl="1">
              <a:lnSpc>
                <a:spcPct val="107000"/>
              </a:lnSpc>
            </a:pPr>
            <a:r>
              <a:rPr lang="nl-NL" sz="2400" dirty="0">
                <a:solidFill>
                  <a:schemeClr val="bg1"/>
                </a:solidFill>
              </a:rPr>
              <a:t>doelmatigheid en doeltreffendheid van instellingen die (in belangrijke mate) door gemeente worden bekostigd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F24A1C9E-012C-450B-B291-7EC10865C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   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4672FB6-6EAA-447E-B5CA-486307A43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E9FF-F7DE-4490-81C6-71E6F3784421}" type="slidenum">
              <a:rPr lang="nl-NL" smtClean="0"/>
              <a:t>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36689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E79F843-5D60-4955-9737-FBFEAF2263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461394"/>
            <a:ext cx="9678988" cy="6602136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80000"/>
              </a:lnSpc>
              <a:buNone/>
            </a:pPr>
            <a:endParaRPr lang="nl-NL" sz="2400" b="1" i="1" u="sng" dirty="0">
              <a:solidFill>
                <a:schemeClr val="bg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nl-NL" sz="2400" b="1" i="1" u="sng" dirty="0">
              <a:solidFill>
                <a:schemeClr val="bg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nl-NL" sz="3600" b="1" i="1" u="sng" dirty="0">
                <a:solidFill>
                  <a:schemeClr val="bg1"/>
                </a:solidFill>
              </a:rPr>
              <a:t>Samenstelling en afspraken inzake rekenkamercommissie:</a:t>
            </a:r>
          </a:p>
          <a:p>
            <a:pPr marL="457200" lvl="1" indent="0">
              <a:lnSpc>
                <a:spcPct val="107000"/>
              </a:lnSpc>
              <a:buNone/>
            </a:pPr>
            <a:endParaRPr lang="nl-NL" sz="3600" dirty="0">
              <a:solidFill>
                <a:schemeClr val="bg1"/>
              </a:solidFill>
            </a:endParaRPr>
          </a:p>
          <a:p>
            <a:pPr lvl="1">
              <a:lnSpc>
                <a:spcPct val="107000"/>
              </a:lnSpc>
            </a:pPr>
            <a:r>
              <a:rPr lang="nl-NL" sz="3600" dirty="0">
                <a:solidFill>
                  <a:schemeClr val="bg1"/>
                </a:solidFill>
              </a:rPr>
              <a:t>Drie (externe) leden: Frits van Vugt (</a:t>
            </a:r>
            <a:r>
              <a:rPr lang="nl-NL" sz="3600" dirty="0" err="1">
                <a:solidFill>
                  <a:schemeClr val="bg1"/>
                </a:solidFill>
              </a:rPr>
              <a:t>vz</a:t>
            </a:r>
            <a:r>
              <a:rPr lang="nl-NL" sz="3600" dirty="0">
                <a:solidFill>
                  <a:schemeClr val="bg1"/>
                </a:solidFill>
              </a:rPr>
              <a:t>), Rob </a:t>
            </a:r>
            <a:r>
              <a:rPr lang="nl-NL" sz="3600" dirty="0" err="1">
                <a:solidFill>
                  <a:schemeClr val="bg1"/>
                </a:solidFill>
              </a:rPr>
              <a:t>Malag</a:t>
            </a:r>
            <a:r>
              <a:rPr lang="nl-NL" sz="3600" dirty="0">
                <a:solidFill>
                  <a:schemeClr val="bg1"/>
                </a:solidFill>
              </a:rPr>
              <a:t> en Jeroen Sanders</a:t>
            </a:r>
          </a:p>
          <a:p>
            <a:pPr lvl="1">
              <a:lnSpc>
                <a:spcPct val="107000"/>
              </a:lnSpc>
            </a:pPr>
            <a:r>
              <a:rPr lang="nl-NL" sz="3600" dirty="0">
                <a:solidFill>
                  <a:schemeClr val="bg1"/>
                </a:solidFill>
              </a:rPr>
              <a:t>Gezamenlijke RKC met Gemert-Bakel</a:t>
            </a:r>
          </a:p>
          <a:p>
            <a:pPr lvl="1">
              <a:lnSpc>
                <a:spcPct val="107000"/>
              </a:lnSpc>
            </a:pPr>
            <a:r>
              <a:rPr lang="nl-NL" sz="3600" dirty="0">
                <a:solidFill>
                  <a:schemeClr val="bg1"/>
                </a:solidFill>
              </a:rPr>
              <a:t>Budget: € 53.260 (L: 22.500; GB: 30.760) + max 50% restant</a:t>
            </a:r>
          </a:p>
          <a:p>
            <a:pPr lvl="1">
              <a:lnSpc>
                <a:spcPct val="107000"/>
              </a:lnSpc>
            </a:pPr>
            <a:r>
              <a:rPr lang="nl-NL" sz="3600" dirty="0">
                <a:solidFill>
                  <a:schemeClr val="bg1"/>
                </a:solidFill>
              </a:rPr>
              <a:t>Roulerende secretaris; thans René van Heijnsbergen</a:t>
            </a:r>
          </a:p>
          <a:p>
            <a:pPr lvl="1">
              <a:lnSpc>
                <a:spcPct val="107000"/>
              </a:lnSpc>
            </a:pPr>
            <a:r>
              <a:rPr lang="nl-NL" sz="3600" dirty="0">
                <a:solidFill>
                  <a:schemeClr val="bg1"/>
                </a:solidFill>
              </a:rPr>
              <a:t>Verordening op RKC; Convenant gezamenlijke RKC; Reglement van orde; Onderzoeksprotocol</a:t>
            </a:r>
          </a:p>
          <a:p>
            <a:pPr lvl="1">
              <a:lnSpc>
                <a:spcPct val="107000"/>
              </a:lnSpc>
            </a:pPr>
            <a:r>
              <a:rPr lang="nl-NL" sz="3600" dirty="0">
                <a:solidFill>
                  <a:schemeClr val="bg1"/>
                </a:solidFill>
              </a:rPr>
              <a:t>Zie: Jaarverslag 2021</a:t>
            </a:r>
          </a:p>
          <a:p>
            <a:pPr lvl="1">
              <a:lnSpc>
                <a:spcPct val="107000"/>
              </a:lnSpc>
            </a:pPr>
            <a:endParaRPr lang="nl-NL" sz="3600" b="1" dirty="0">
              <a:solidFill>
                <a:schemeClr val="bg1"/>
              </a:solidFill>
            </a:endParaRPr>
          </a:p>
          <a:p>
            <a:pPr marL="457200" lvl="1" indent="0">
              <a:lnSpc>
                <a:spcPct val="107000"/>
              </a:lnSpc>
              <a:buNone/>
            </a:pPr>
            <a:r>
              <a:rPr lang="nl-NL" sz="3600" b="1" dirty="0" err="1">
                <a:solidFill>
                  <a:schemeClr val="bg1"/>
                </a:solidFill>
              </a:rPr>
              <a:t>Onderzoekskeuze</a:t>
            </a:r>
            <a:r>
              <a:rPr lang="nl-NL" sz="3600" b="1" dirty="0">
                <a:solidFill>
                  <a:schemeClr val="bg1"/>
                </a:solidFill>
              </a:rPr>
              <a:t>:</a:t>
            </a:r>
          </a:p>
          <a:p>
            <a:pPr lvl="1">
              <a:lnSpc>
                <a:spcPct val="107000"/>
              </a:lnSpc>
            </a:pPr>
            <a:r>
              <a:rPr lang="nl-NL" sz="3600" dirty="0">
                <a:solidFill>
                  <a:schemeClr val="bg1"/>
                </a:solidFill>
              </a:rPr>
              <a:t>Jaarlijks onderzoeksplan met normaliter 3 onderzoeken: één voor Laarbeek, één voor GB en één gezamenlijk thema</a:t>
            </a:r>
          </a:p>
          <a:p>
            <a:pPr lvl="1">
              <a:lnSpc>
                <a:spcPct val="107000"/>
              </a:lnSpc>
            </a:pPr>
            <a:r>
              <a:rPr lang="nl-NL" sz="3600" dirty="0">
                <a:solidFill>
                  <a:schemeClr val="bg1"/>
                </a:solidFill>
              </a:rPr>
              <a:t>Aan fracties worden onderzoeksuggesties gevraagd</a:t>
            </a:r>
          </a:p>
          <a:p>
            <a:pPr lvl="1">
              <a:lnSpc>
                <a:spcPct val="107000"/>
              </a:lnSpc>
            </a:pPr>
            <a:r>
              <a:rPr lang="nl-NL" sz="3600" dirty="0">
                <a:solidFill>
                  <a:schemeClr val="bg1"/>
                </a:solidFill>
              </a:rPr>
              <a:t>RKC maakt voorlopige keuze</a:t>
            </a:r>
          </a:p>
          <a:p>
            <a:pPr lvl="1">
              <a:lnSpc>
                <a:spcPct val="107000"/>
              </a:lnSpc>
            </a:pPr>
            <a:r>
              <a:rPr lang="nl-NL" sz="3600" dirty="0">
                <a:solidFill>
                  <a:schemeClr val="bg1"/>
                </a:solidFill>
              </a:rPr>
              <a:t>RKC bespreekt deze met Regiegroep (2 raadsleden per gemeente)</a:t>
            </a:r>
          </a:p>
          <a:p>
            <a:pPr marL="457200" lvl="1" indent="0">
              <a:lnSpc>
                <a:spcPct val="107000"/>
              </a:lnSpc>
              <a:buNone/>
            </a:pPr>
            <a:endParaRPr lang="nl-NL" sz="3600" dirty="0">
              <a:solidFill>
                <a:schemeClr val="bg1"/>
              </a:solidFill>
            </a:endParaRPr>
          </a:p>
          <a:p>
            <a:pPr marL="457200" lvl="1" indent="0">
              <a:lnSpc>
                <a:spcPct val="107000"/>
              </a:lnSpc>
              <a:buNone/>
            </a:pPr>
            <a:endParaRPr lang="nl-NL" sz="2400" dirty="0">
              <a:solidFill>
                <a:schemeClr val="bg1"/>
              </a:solidFill>
            </a:endParaRPr>
          </a:p>
          <a:p>
            <a:pPr lvl="1">
              <a:lnSpc>
                <a:spcPct val="107000"/>
              </a:lnSpc>
            </a:pPr>
            <a:endParaRPr lang="nl-NL" sz="2400" dirty="0">
              <a:solidFill>
                <a:schemeClr val="bg1"/>
              </a:solidFill>
            </a:endParaRPr>
          </a:p>
          <a:p>
            <a:pPr lvl="1">
              <a:lnSpc>
                <a:spcPct val="107000"/>
              </a:lnSpc>
            </a:pPr>
            <a:endParaRPr lang="nl-NL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F24A1C9E-012C-450B-B291-7EC10865C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   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4672FB6-6EAA-447E-B5CA-486307A43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E9FF-F7DE-4490-81C6-71E6F3784421}" type="slidenum">
              <a:rPr lang="nl-NL" smtClean="0"/>
              <a:t>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59930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E79F843-5D60-4955-9737-FBFEAF2263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461394"/>
            <a:ext cx="9678988" cy="6602136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80000"/>
              </a:lnSpc>
              <a:buNone/>
            </a:pPr>
            <a:endParaRPr lang="nl-NL" sz="2400" b="1" i="1" u="sng" dirty="0">
              <a:solidFill>
                <a:schemeClr val="bg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nl-NL" sz="2400" b="1" i="1" u="sng" dirty="0">
              <a:solidFill>
                <a:schemeClr val="bg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nl-NL" sz="3600" b="1" i="1" u="sng" dirty="0">
              <a:solidFill>
                <a:schemeClr val="bg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nl-NL" sz="3600" b="1" i="1" u="sng" dirty="0">
                <a:solidFill>
                  <a:schemeClr val="bg1"/>
                </a:solidFill>
              </a:rPr>
              <a:t>Welke onderzoeken voor Laarbeek gedaan? ( vanaf 2017)</a:t>
            </a:r>
          </a:p>
          <a:p>
            <a:pPr marL="457200" lvl="1" indent="0">
              <a:lnSpc>
                <a:spcPct val="107000"/>
              </a:lnSpc>
              <a:buNone/>
            </a:pPr>
            <a:endParaRPr lang="nl-NL" sz="3600" dirty="0">
              <a:solidFill>
                <a:schemeClr val="bg1"/>
              </a:solidFill>
            </a:endParaRPr>
          </a:p>
          <a:p>
            <a:pPr lvl="1">
              <a:lnSpc>
                <a:spcPct val="107000"/>
              </a:lnSpc>
            </a:pPr>
            <a:r>
              <a:rPr lang="nl-NL" sz="3600" dirty="0">
                <a:solidFill>
                  <a:schemeClr val="bg1"/>
                </a:solidFill>
              </a:rPr>
              <a:t>Inhuur van handhavers (2017: L + GB)</a:t>
            </a:r>
          </a:p>
          <a:p>
            <a:pPr lvl="1">
              <a:lnSpc>
                <a:spcPct val="107000"/>
              </a:lnSpc>
            </a:pPr>
            <a:r>
              <a:rPr lang="nl-NL" sz="3600" dirty="0">
                <a:solidFill>
                  <a:schemeClr val="bg1"/>
                </a:solidFill>
              </a:rPr>
              <a:t>Onderzoek collegeprogramma 2014-2018 (2017)</a:t>
            </a:r>
          </a:p>
          <a:p>
            <a:pPr lvl="1">
              <a:lnSpc>
                <a:spcPct val="107000"/>
              </a:lnSpc>
            </a:pPr>
            <a:r>
              <a:rPr lang="nl-NL" sz="3600" dirty="0">
                <a:solidFill>
                  <a:schemeClr val="bg1"/>
                </a:solidFill>
              </a:rPr>
              <a:t>Participatie in het Sociaal domein (2018: L + GB)</a:t>
            </a:r>
          </a:p>
          <a:p>
            <a:pPr lvl="1">
              <a:lnSpc>
                <a:spcPct val="107000"/>
              </a:lnSpc>
            </a:pPr>
            <a:r>
              <a:rPr lang="nl-NL" sz="3600" dirty="0">
                <a:solidFill>
                  <a:schemeClr val="bg1"/>
                </a:solidFill>
              </a:rPr>
              <a:t>Subsidiebeleid (2019: L + GB) </a:t>
            </a:r>
          </a:p>
          <a:p>
            <a:pPr lvl="1">
              <a:lnSpc>
                <a:spcPct val="107000"/>
              </a:lnSpc>
            </a:pPr>
            <a:r>
              <a:rPr lang="nl-NL" sz="3600" dirty="0">
                <a:solidFill>
                  <a:schemeClr val="bg1"/>
                </a:solidFill>
              </a:rPr>
              <a:t>Sturing en controle op duurzaamheidsbeleid (2019)</a:t>
            </a:r>
          </a:p>
          <a:p>
            <a:pPr lvl="1">
              <a:lnSpc>
                <a:spcPct val="107000"/>
              </a:lnSpc>
            </a:pPr>
            <a:r>
              <a:rPr lang="nl-NL" sz="3600" dirty="0">
                <a:solidFill>
                  <a:schemeClr val="bg1"/>
                </a:solidFill>
              </a:rPr>
              <a:t>Vooronderzoek informatiebeveiliging (2019: L + GB)</a:t>
            </a:r>
          </a:p>
          <a:p>
            <a:pPr lvl="1">
              <a:lnSpc>
                <a:spcPct val="107000"/>
              </a:lnSpc>
            </a:pPr>
            <a:r>
              <a:rPr lang="nl-NL" sz="3600" dirty="0">
                <a:solidFill>
                  <a:schemeClr val="bg1"/>
                </a:solidFill>
              </a:rPr>
              <a:t>Omgevingsdienst Zuidoost Brabant (2020: L + GB)</a:t>
            </a:r>
          </a:p>
          <a:p>
            <a:pPr lvl="1">
              <a:lnSpc>
                <a:spcPct val="107000"/>
              </a:lnSpc>
            </a:pPr>
            <a:r>
              <a:rPr lang="nl-NL" sz="3600" dirty="0">
                <a:solidFill>
                  <a:schemeClr val="bg1"/>
                </a:solidFill>
              </a:rPr>
              <a:t>Burgerpeiling Laarbeek (2021: L + GB)</a:t>
            </a:r>
          </a:p>
          <a:p>
            <a:pPr lvl="1">
              <a:lnSpc>
                <a:spcPct val="107000"/>
              </a:lnSpc>
            </a:pPr>
            <a:r>
              <a:rPr lang="nl-NL" sz="3600" dirty="0">
                <a:solidFill>
                  <a:schemeClr val="bg1"/>
                </a:solidFill>
              </a:rPr>
              <a:t>Schuldhulpverlening (2021)</a:t>
            </a:r>
          </a:p>
          <a:p>
            <a:pPr lvl="1">
              <a:lnSpc>
                <a:spcPct val="107000"/>
              </a:lnSpc>
            </a:pPr>
            <a:endParaRPr lang="nl-NL" sz="3600" dirty="0">
              <a:solidFill>
                <a:schemeClr val="bg1"/>
              </a:solidFill>
            </a:endParaRPr>
          </a:p>
          <a:p>
            <a:pPr marL="457200" lvl="1" indent="0">
              <a:lnSpc>
                <a:spcPct val="107000"/>
              </a:lnSpc>
              <a:buNone/>
            </a:pPr>
            <a:endParaRPr lang="nl-NL" sz="3600" dirty="0">
              <a:solidFill>
                <a:schemeClr val="bg1"/>
              </a:solidFill>
            </a:endParaRPr>
          </a:p>
          <a:p>
            <a:pPr marL="457200" lvl="1" indent="0">
              <a:lnSpc>
                <a:spcPct val="107000"/>
              </a:lnSpc>
              <a:buNone/>
            </a:pPr>
            <a:endParaRPr lang="nl-NL" sz="2400" dirty="0">
              <a:solidFill>
                <a:schemeClr val="bg1"/>
              </a:solidFill>
            </a:endParaRPr>
          </a:p>
          <a:p>
            <a:pPr lvl="1">
              <a:lnSpc>
                <a:spcPct val="107000"/>
              </a:lnSpc>
            </a:pPr>
            <a:endParaRPr lang="nl-NL" sz="2400" dirty="0">
              <a:solidFill>
                <a:schemeClr val="bg1"/>
              </a:solidFill>
            </a:endParaRPr>
          </a:p>
          <a:p>
            <a:pPr lvl="1">
              <a:lnSpc>
                <a:spcPct val="107000"/>
              </a:lnSpc>
            </a:pPr>
            <a:endParaRPr lang="nl-NL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F24A1C9E-012C-450B-B291-7EC10865C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   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4672FB6-6EAA-447E-B5CA-486307A43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E9FF-F7DE-4490-81C6-71E6F3784421}" type="slidenum">
              <a:rPr lang="nl-NL" smtClean="0"/>
              <a:t>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07619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E79F843-5D60-4955-9737-FBFEAF2263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461394"/>
            <a:ext cx="9678988" cy="6258187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80000"/>
              </a:lnSpc>
              <a:buNone/>
            </a:pPr>
            <a:endParaRPr lang="nl-NL" sz="2400" b="1" i="1" u="sng" dirty="0">
              <a:solidFill>
                <a:schemeClr val="bg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nl-NL" sz="2400" b="1" i="1" u="sng" dirty="0">
                <a:solidFill>
                  <a:schemeClr val="bg1"/>
                </a:solidFill>
              </a:rPr>
              <a:t>Onderzoek Burgerpeiling 2020:</a:t>
            </a:r>
          </a:p>
          <a:p>
            <a:pPr marL="0" indent="0">
              <a:lnSpc>
                <a:spcPct val="80000"/>
              </a:lnSpc>
              <a:buNone/>
            </a:pPr>
            <a:endParaRPr lang="nl-NL" sz="2400" b="1" i="1" u="sng" dirty="0">
              <a:solidFill>
                <a:schemeClr val="bg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nl-NL" sz="2400" b="1" dirty="0">
                <a:solidFill>
                  <a:schemeClr val="bg1"/>
                </a:solidFill>
              </a:rPr>
              <a:t>Presentatie RKC op 22 juli 2021</a:t>
            </a:r>
          </a:p>
          <a:p>
            <a:pPr marL="0" indent="0">
              <a:lnSpc>
                <a:spcPct val="80000"/>
              </a:lnSpc>
              <a:buNone/>
            </a:pPr>
            <a:endParaRPr lang="nl-NL" sz="2400" b="1" dirty="0">
              <a:solidFill>
                <a:schemeClr val="bg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nl-NL" sz="2400" b="1" dirty="0">
                <a:solidFill>
                  <a:schemeClr val="bg1"/>
                </a:solidFill>
              </a:rPr>
              <a:t>Presidium van 21 dec. 2021: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nl-NL" sz="2400" dirty="0">
                <a:solidFill>
                  <a:schemeClr val="bg1"/>
                </a:solidFill>
              </a:rPr>
              <a:t>Aanbevelingen RKC zullen na de verkiezingen via normale route aan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nl-NL" sz="2400" dirty="0">
                <a:solidFill>
                  <a:schemeClr val="bg1"/>
                </a:solidFill>
              </a:rPr>
              <a:t>commissie en raad worden voorgelegd</a:t>
            </a:r>
          </a:p>
          <a:p>
            <a:pPr marL="0" indent="0">
              <a:lnSpc>
                <a:spcPct val="80000"/>
              </a:lnSpc>
              <a:buNone/>
            </a:pPr>
            <a:endParaRPr lang="nl-NL" sz="2400" b="1" i="1" u="sng" dirty="0">
              <a:solidFill>
                <a:schemeClr val="bg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nl-NL" sz="2400" b="1" dirty="0">
                <a:solidFill>
                  <a:schemeClr val="bg1"/>
                </a:solidFill>
              </a:rPr>
              <a:t>Aanbevelingen:</a:t>
            </a:r>
          </a:p>
          <a:p>
            <a:pPr lvl="1">
              <a:lnSpc>
                <a:spcPct val="107000"/>
              </a:lnSpc>
            </a:pPr>
            <a:r>
              <a:rPr lang="nl-NL" sz="2400" dirty="0">
                <a:solidFill>
                  <a:schemeClr val="bg1"/>
                </a:solidFill>
              </a:rPr>
              <a:t>Analyseer en interpreteer de cijfers van de burgerpeiling</a:t>
            </a:r>
          </a:p>
          <a:p>
            <a:pPr lvl="1">
              <a:lnSpc>
                <a:spcPct val="107000"/>
              </a:lnSpc>
            </a:pPr>
            <a:r>
              <a:rPr lang="nl-NL" sz="2400" dirty="0">
                <a:solidFill>
                  <a:schemeClr val="bg1"/>
                </a:solidFill>
              </a:rPr>
              <a:t>Gebruik deze analyse om beleid en uitvoering te verbeteren</a:t>
            </a:r>
          </a:p>
          <a:p>
            <a:pPr lvl="1">
              <a:lnSpc>
                <a:spcPct val="107000"/>
              </a:lnSpc>
            </a:pPr>
            <a:r>
              <a:rPr lang="nl-NL" sz="2400" dirty="0">
                <a:solidFill>
                  <a:schemeClr val="bg1"/>
                </a:solidFill>
              </a:rPr>
              <a:t>Reflecteer als college en raad op input m.b.t . relatie inwoners – gemeentebestuur</a:t>
            </a:r>
          </a:p>
          <a:p>
            <a:pPr lvl="1">
              <a:lnSpc>
                <a:spcPct val="107000"/>
              </a:lnSpc>
            </a:pPr>
            <a:r>
              <a:rPr lang="nl-NL" sz="2400" dirty="0">
                <a:solidFill>
                  <a:schemeClr val="bg1"/>
                </a:solidFill>
              </a:rPr>
              <a:t>Voer burgerpeiling periodiek uit (bv. eens per 2 jaar)</a:t>
            </a:r>
          </a:p>
          <a:p>
            <a:pPr lvl="1">
              <a:lnSpc>
                <a:spcPct val="107000"/>
              </a:lnSpc>
            </a:pPr>
            <a:r>
              <a:rPr lang="nl-NL" sz="2400" dirty="0">
                <a:solidFill>
                  <a:schemeClr val="bg1"/>
                </a:solidFill>
              </a:rPr>
              <a:t>Gebruik cijfers als indicatoren voor bereiken doelen (start: programmabegroting 2022)</a:t>
            </a:r>
          </a:p>
          <a:p>
            <a:pPr lvl="1">
              <a:lnSpc>
                <a:spcPct val="107000"/>
              </a:lnSpc>
            </a:pPr>
            <a:r>
              <a:rPr lang="nl-NL" sz="2400" dirty="0">
                <a:solidFill>
                  <a:schemeClr val="bg1"/>
                </a:solidFill>
              </a:rPr>
              <a:t>Verrijk bestaande monitors met cijfers burgerpeiling</a:t>
            </a:r>
          </a:p>
          <a:p>
            <a:pPr marL="457200" lvl="1" indent="0">
              <a:lnSpc>
                <a:spcPct val="107000"/>
              </a:lnSpc>
              <a:buNone/>
            </a:pPr>
            <a:endParaRPr lang="nl-NL" sz="2400" dirty="0">
              <a:solidFill>
                <a:schemeClr val="bg1"/>
              </a:solidFill>
            </a:endParaRPr>
          </a:p>
          <a:p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F24A1C9E-012C-450B-B291-7EC10865C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4672FB6-6EAA-447E-B5CA-486307A43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E9FF-F7DE-4490-81C6-71E6F3784421}" type="slidenum">
              <a:rPr lang="nl-NL" smtClean="0"/>
              <a:t>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98462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E79F843-5D60-4955-9737-FBFEAF2263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09600"/>
            <a:ext cx="9678988" cy="5321418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nl-NL" sz="2400" b="1" i="1" u="sng" dirty="0">
                <a:solidFill>
                  <a:schemeClr val="bg1"/>
                </a:solidFill>
              </a:rPr>
              <a:t>Onderzoeksuggesties </a:t>
            </a:r>
            <a:r>
              <a:rPr lang="nl-NL" sz="2400" b="1" i="1" u="sng">
                <a:solidFill>
                  <a:schemeClr val="bg1"/>
                </a:solidFill>
              </a:rPr>
              <a:t>raadsfracties Laarbeek voor </a:t>
            </a:r>
            <a:r>
              <a:rPr lang="nl-NL" sz="2400" b="1" i="1" u="sng" dirty="0">
                <a:solidFill>
                  <a:schemeClr val="bg1"/>
                </a:solidFill>
              </a:rPr>
              <a:t>2022:</a:t>
            </a:r>
          </a:p>
          <a:p>
            <a:pPr marL="0" indent="0">
              <a:lnSpc>
                <a:spcPct val="80000"/>
              </a:lnSpc>
              <a:buNone/>
            </a:pPr>
            <a:endParaRPr lang="nl-NL" sz="2400" b="1" i="1" u="sng" dirty="0">
              <a:solidFill>
                <a:schemeClr val="bg1"/>
              </a:solidFill>
            </a:endParaRPr>
          </a:p>
          <a:p>
            <a:pPr lvl="1">
              <a:lnSpc>
                <a:spcPct val="107000"/>
              </a:lnSpc>
            </a:pPr>
            <a:r>
              <a:rPr lang="nl-NL" sz="2400" dirty="0">
                <a:solidFill>
                  <a:schemeClr val="bg1"/>
                </a:solidFill>
              </a:rPr>
              <a:t>Ambtelijke samenwerking met Gemert-Bakel</a:t>
            </a:r>
          </a:p>
          <a:p>
            <a:pPr lvl="1">
              <a:lnSpc>
                <a:spcPct val="107000"/>
              </a:lnSpc>
            </a:pPr>
            <a:r>
              <a:rPr lang="nl-NL" sz="2400" dirty="0">
                <a:solidFill>
                  <a:schemeClr val="bg1"/>
                </a:solidFill>
              </a:rPr>
              <a:t>Modernisering milieustraat</a:t>
            </a:r>
          </a:p>
          <a:p>
            <a:pPr lvl="1">
              <a:lnSpc>
                <a:spcPct val="107000"/>
              </a:lnSpc>
            </a:pPr>
            <a:r>
              <a:rPr lang="nl-NL" sz="2400" dirty="0">
                <a:solidFill>
                  <a:schemeClr val="bg1"/>
                </a:solidFill>
              </a:rPr>
              <a:t>Werkelijk aantal fte’s van de gemeente</a:t>
            </a:r>
          </a:p>
          <a:p>
            <a:pPr lvl="1">
              <a:lnSpc>
                <a:spcPct val="107000"/>
              </a:lnSpc>
            </a:pPr>
            <a:r>
              <a:rPr lang="nl-NL" sz="2400" dirty="0">
                <a:solidFill>
                  <a:schemeClr val="bg1"/>
                </a:solidFill>
              </a:rPr>
              <a:t>Nut en noodzaak campagnegeld</a:t>
            </a:r>
          </a:p>
          <a:p>
            <a:pPr lvl="1">
              <a:lnSpc>
                <a:spcPct val="107000"/>
              </a:lnSpc>
            </a:pPr>
            <a:endParaRPr lang="nl-NL" sz="2400" dirty="0">
              <a:solidFill>
                <a:schemeClr val="bg1"/>
              </a:solidFill>
            </a:endParaRPr>
          </a:p>
          <a:p>
            <a:pPr marL="457200" lvl="1" indent="0">
              <a:lnSpc>
                <a:spcPct val="107000"/>
              </a:lnSpc>
              <a:buNone/>
            </a:pPr>
            <a:r>
              <a:rPr lang="nl-NL" sz="2400" b="1" dirty="0">
                <a:solidFill>
                  <a:schemeClr val="bg1"/>
                </a:solidFill>
              </a:rPr>
              <a:t>Proces:</a:t>
            </a:r>
          </a:p>
          <a:p>
            <a:pPr lvl="1">
              <a:lnSpc>
                <a:spcPct val="107000"/>
              </a:lnSpc>
            </a:pPr>
            <a:r>
              <a:rPr lang="nl-NL" sz="2400" dirty="0">
                <a:solidFill>
                  <a:schemeClr val="bg1"/>
                </a:solidFill>
              </a:rPr>
              <a:t>Onderzoeksuggesties fracties GB nog niet ontvangen</a:t>
            </a:r>
          </a:p>
          <a:p>
            <a:pPr lvl="1">
              <a:lnSpc>
                <a:spcPct val="107000"/>
              </a:lnSpc>
            </a:pPr>
            <a:r>
              <a:rPr lang="nl-NL" sz="2400" dirty="0">
                <a:solidFill>
                  <a:schemeClr val="bg1"/>
                </a:solidFill>
              </a:rPr>
              <a:t>Overleg met Regiegroep over voorlopige selectie</a:t>
            </a:r>
          </a:p>
          <a:p>
            <a:pPr marL="457200" lvl="1" indent="0">
              <a:lnSpc>
                <a:spcPct val="107000"/>
              </a:lnSpc>
              <a:buNone/>
            </a:pPr>
            <a:endParaRPr lang="nl-NL" sz="2400" dirty="0">
              <a:solidFill>
                <a:schemeClr val="bg1"/>
              </a:solidFill>
            </a:endParaRPr>
          </a:p>
          <a:p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F24A1C9E-012C-450B-B291-7EC10865C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  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4672FB6-6EAA-447E-B5CA-486307A43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E9FF-F7DE-4490-81C6-71E6F3784421}" type="slidenum">
              <a:rPr lang="nl-NL" smtClean="0"/>
              <a:t>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69811745"/>
      </p:ext>
    </p:extLst>
  </p:cSld>
  <p:clrMapOvr>
    <a:masterClrMapping/>
  </p:clrMapOvr>
</p:sld>
</file>

<file path=ppt/theme/theme1.xml><?xml version="1.0" encoding="utf-8"?>
<a:theme xmlns:a="http://schemas.openxmlformats.org/drawingml/2006/main" name="Segment">
  <a:themeElements>
    <a:clrScheme name="Segment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gmen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gment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307</TotalTime>
  <Words>411</Words>
  <Application>Microsoft Office PowerPoint</Application>
  <PresentationFormat>Breedbeeld</PresentationFormat>
  <Paragraphs>93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Calibri</vt:lpstr>
      <vt:lpstr>Century Gothic</vt:lpstr>
      <vt:lpstr>Wingdings 3</vt:lpstr>
      <vt:lpstr>Segment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Rob Malag</dc:creator>
  <cp:lastModifiedBy>Frits van Vugt</cp:lastModifiedBy>
  <cp:revision>27</cp:revision>
  <cp:lastPrinted>2022-05-24T16:07:10Z</cp:lastPrinted>
  <dcterms:created xsi:type="dcterms:W3CDTF">2021-07-22T04:33:02Z</dcterms:created>
  <dcterms:modified xsi:type="dcterms:W3CDTF">2022-05-24T16:17:35Z</dcterms:modified>
</cp:coreProperties>
</file>