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912A1-3239-4026-85B0-F12AD31CD15E}" type="datetimeFigureOut">
              <a:rPr lang="nl-NL" smtClean="0"/>
              <a:t>23-7-2021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577A3-4153-46F5-8A6B-E7ABBD586DFF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38158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7D97-04FA-4E5F-8A5C-81E3314D20E9}" type="datetime1">
              <a:rPr lang="nl-NL" smtClean="0"/>
              <a:t>23-7-2021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Rekenkamercommissie ~ burgerpeiling 2021 ~22 juli 2021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9FF-F7DE-4490-81C6-71E6F3784421}" type="slidenum">
              <a:rPr lang="nl-NL" smtClean="0"/>
              <a:t>‹nr.›</a:t>
            </a:fld>
            <a:endParaRPr lang="nl-NL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503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dirty="0"/>
              <a:t>Klik op het pictogram als u een afbeelding wilt toevoegen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4096A-071D-40C7-BC3B-97E9F052DF23}" type="datetime1">
              <a:rPr lang="nl-NL" smtClean="0"/>
              <a:t>23-7-2021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Rekenkamercommissie ~ burgerpeiling 2021 ~22 juli 2021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9FF-F7DE-4490-81C6-71E6F378442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2640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31912-30BB-4D2D-AFAA-0AED37EC59DD}" type="datetime1">
              <a:rPr lang="nl-NL" smtClean="0"/>
              <a:t>23-7-2021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Rekenkamercommissie ~ burgerpeiling 2021 ~22 juli 2021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9FF-F7DE-4490-81C6-71E6F378442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8129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80676-E4C9-42FB-A7E0-732FE695D6A4}" type="datetime1">
              <a:rPr lang="nl-NL" smtClean="0"/>
              <a:t>23-7-2021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Rekenkamercommissie ~ burgerpeiling 2021 ~22 juli 2021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9FF-F7DE-4490-81C6-71E6F3784421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2453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682F-B15E-4850-8786-CD9E5CE389EC}" type="datetime1">
              <a:rPr lang="nl-NL" smtClean="0"/>
              <a:t>23-7-2021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Rekenkamercommissie ~ burgerpeiling 2021 ~22 juli 2021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9FF-F7DE-4490-81C6-71E6F378442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63785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ADCE-011F-4584-920B-690EE572B5E1}" type="datetime1">
              <a:rPr lang="nl-NL" smtClean="0"/>
              <a:t>23-7-2021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Rekenkamercommissie ~ burgerpeiling 2021 ~22 juli 2021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9FF-F7DE-4490-81C6-71E6F3784421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9902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EB49D-CE3F-4CBD-B674-86A34AE174AF}" type="datetime1">
              <a:rPr lang="nl-NL" smtClean="0"/>
              <a:t>23-7-2021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Rekenkamercommissie ~ burgerpeiling 2021 ~22 juli 2021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9FF-F7DE-4490-81C6-71E6F378442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44754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77383-B0A9-4326-ACF0-6BE6DC6526E2}" type="datetime1">
              <a:rPr lang="nl-NL" smtClean="0"/>
              <a:t>23-7-2021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Rekenkamercommissie ~ burgerpeiling 2021 ~22 juli 2021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9FF-F7DE-4490-81C6-71E6F378442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50539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F056-0025-4130-8387-A6B4281F0916}" type="datetime1">
              <a:rPr lang="nl-NL" smtClean="0"/>
              <a:t>23-7-2021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Rekenkamercommissie ~ burgerpeiling 2021 ~22 juli 2021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9FF-F7DE-4490-81C6-71E6F378442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81222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F941-B8C1-41CB-A7FC-ACD9DAB5201F}" type="datetime1">
              <a:rPr lang="nl-NL" smtClean="0"/>
              <a:t>23-7-2021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Rekenkamercommissie ~ burgerpeiling 2021 ~22 juli 2021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9FF-F7DE-4490-81C6-71E6F378442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29034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0556-410E-4E6E-8AFE-EF65435A67A3}" type="datetime1">
              <a:rPr lang="nl-NL" smtClean="0"/>
              <a:t>23-7-2021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Rekenkamercommissie ~ burgerpeiling 2021 ~22 juli 2021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9FF-F7DE-4490-81C6-71E6F378442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2832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B832-4A27-437F-8AB7-BC04A48630B3}" type="datetime1">
              <a:rPr lang="nl-NL" smtClean="0"/>
              <a:t>23-7-2021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Rekenkamercommissie ~ burgerpeiling 2021 ~22 juli 2021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9FF-F7DE-4490-81C6-71E6F378442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9674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C41CC-FB84-4D7F-B988-59391A358F63}" type="datetime1">
              <a:rPr lang="nl-NL" smtClean="0"/>
              <a:t>23-7-2021</a:t>
            </a:fld>
            <a:endParaRPr lang="nl-N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Rekenkamercommissie ~ burgerpeiling 2021 ~22 juli 2021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9FF-F7DE-4490-81C6-71E6F378442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0942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90DA-8510-4042-9818-96C4C1F2369F}" type="datetime1">
              <a:rPr lang="nl-NL" smtClean="0"/>
              <a:t>23-7-2021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Rekenkamercommissie ~ burgerpeiling 2021 ~22 juli 2021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9FF-F7DE-4490-81C6-71E6F378442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65282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4FAC-8BD2-44BF-82E7-3834BBB8B54C}" type="datetime1">
              <a:rPr lang="nl-NL" smtClean="0"/>
              <a:t>23-7-2021</a:t>
            </a:fld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Rekenkamercommissie ~ burgerpeiling 2021 ~22 juli 2021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9FF-F7DE-4490-81C6-71E6F378442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00460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6B42-B49C-4E76-A717-C872B3029B16}" type="datetime1">
              <a:rPr lang="nl-NL" smtClean="0"/>
              <a:t>23-7-2021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Rekenkamercommissie ~ burgerpeiling 2021 ~22 juli 2021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9FF-F7DE-4490-81C6-71E6F378442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730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dirty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97B33-CA74-4F76-9A71-C6634CF862E2}" type="datetime1">
              <a:rPr lang="nl-NL" smtClean="0"/>
              <a:t>23-7-2021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Rekenkamercommissie ~ burgerpeiling 2021 ~22 juli 2021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9FF-F7DE-4490-81C6-71E6F378442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7230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8826BB0-7CCB-438B-B49B-DFD6F7ABA298}" type="datetime1">
              <a:rPr lang="nl-NL" smtClean="0"/>
              <a:t>23-7-2021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nl-NL" dirty="0"/>
              <a:t>Rekenkamercommissie ~ burgerpeiling 2021 ~22 juli 2021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EF1E9FF-F7DE-4490-81C6-71E6F378442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119031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 gemeente Laarbe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9954" y="4779819"/>
            <a:ext cx="2418061" cy="100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773084" y="906087"/>
            <a:ext cx="1001515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</a:rPr>
              <a:t>Rekenkamercommissie Gemert-Bakel en Laarbeek</a:t>
            </a:r>
          </a:p>
          <a:p>
            <a:endParaRPr lang="nl-NL" sz="2400" dirty="0">
              <a:solidFill>
                <a:schemeClr val="bg1"/>
              </a:solidFill>
            </a:endParaRPr>
          </a:p>
          <a:p>
            <a:r>
              <a:rPr lang="nl-NL" sz="2400" dirty="0">
                <a:solidFill>
                  <a:schemeClr val="bg1"/>
                </a:solidFill>
              </a:rPr>
              <a:t>Burgerpeiling 2021 gemeente Laarbeek</a:t>
            </a:r>
          </a:p>
          <a:p>
            <a:r>
              <a:rPr lang="nl-NL" dirty="0">
                <a:solidFill>
                  <a:schemeClr val="bg1"/>
                </a:solidFill>
              </a:rPr>
              <a:t> </a:t>
            </a:r>
          </a:p>
          <a:p>
            <a:pPr algn="ctr"/>
            <a:r>
              <a:rPr lang="nl-NL" dirty="0">
                <a:solidFill>
                  <a:schemeClr val="bg1"/>
                </a:solidFill>
              </a:rPr>
              <a:t>“</a:t>
            </a:r>
            <a:r>
              <a:rPr lang="nl-NL" sz="3200" b="1" i="1" dirty="0">
                <a:solidFill>
                  <a:schemeClr val="bg1"/>
                </a:solidFill>
              </a:rPr>
              <a:t>Inwoners aan het woord,</a:t>
            </a:r>
          </a:p>
          <a:p>
            <a:pPr algn="ctr"/>
            <a:r>
              <a:rPr lang="nl-NL" sz="3200" b="1" i="1" dirty="0">
                <a:solidFill>
                  <a:schemeClr val="bg1"/>
                </a:solidFill>
              </a:rPr>
              <a:t>de gemeente Laarbeek aan zet”</a:t>
            </a:r>
          </a:p>
          <a:p>
            <a:r>
              <a:rPr lang="nl-NL" dirty="0">
                <a:solidFill>
                  <a:schemeClr val="bg1"/>
                </a:solidFill>
              </a:rPr>
              <a:t> </a:t>
            </a:r>
          </a:p>
          <a:p>
            <a:endParaRPr lang="nl-NL" dirty="0">
              <a:solidFill>
                <a:schemeClr val="bg1"/>
              </a:solidFill>
            </a:endParaRPr>
          </a:p>
          <a:p>
            <a:endParaRPr lang="nl-NL" dirty="0">
              <a:solidFill>
                <a:schemeClr val="bg1"/>
              </a:solidFill>
            </a:endParaRPr>
          </a:p>
          <a:p>
            <a:r>
              <a:rPr lang="nl-NL" dirty="0">
                <a:solidFill>
                  <a:schemeClr val="bg1"/>
                </a:solidFill>
              </a:rPr>
              <a:t>presentatie Frits van Vugt</a:t>
            </a:r>
          </a:p>
          <a:p>
            <a:endParaRPr lang="nl-NL" dirty="0">
              <a:solidFill>
                <a:schemeClr val="bg1"/>
              </a:solidFill>
            </a:endParaRPr>
          </a:p>
          <a:p>
            <a:r>
              <a:rPr lang="nl-NL" dirty="0">
                <a:solidFill>
                  <a:schemeClr val="bg1"/>
                </a:solidFill>
              </a:rPr>
              <a:t>raadscommissie Algemene Zaken van Laarbeek</a:t>
            </a:r>
          </a:p>
          <a:p>
            <a:endParaRPr lang="nl-NL" dirty="0">
              <a:solidFill>
                <a:schemeClr val="bg1"/>
              </a:solidFill>
            </a:endParaRPr>
          </a:p>
          <a:p>
            <a:r>
              <a:rPr lang="nl-NL" dirty="0">
                <a:solidFill>
                  <a:schemeClr val="bg1"/>
                </a:solidFill>
              </a:rPr>
              <a:t>22 juli 2021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65619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92545" y="176169"/>
            <a:ext cx="9124577" cy="6199464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nl-NL" sz="3400" b="1" i="1" u="sng" dirty="0">
                <a:solidFill>
                  <a:schemeClr val="bg1"/>
                </a:solidFill>
              </a:rPr>
              <a:t>Thema Zorg en welzijn</a:t>
            </a:r>
          </a:p>
          <a:p>
            <a:pPr marL="0" indent="0">
              <a:lnSpc>
                <a:spcPct val="110000"/>
              </a:lnSpc>
              <a:buNone/>
            </a:pPr>
            <a:endParaRPr lang="nl-NL" sz="2600" b="1" i="1" u="sng" dirty="0">
              <a:solidFill>
                <a:schemeClr val="bg1"/>
              </a:solidFill>
            </a:endParaRPr>
          </a:p>
          <a:p>
            <a:pPr lvl="1">
              <a:lnSpc>
                <a:spcPct val="120000"/>
              </a:lnSpc>
            </a:pPr>
            <a:r>
              <a:rPr lang="nl-NL" sz="3400" dirty="0">
                <a:solidFill>
                  <a:schemeClr val="bg1"/>
                </a:solidFill>
              </a:rPr>
              <a:t>2/3 nauwelijks/geen beperkingen maatsch. deelname;  1/4 lichte beperkingen, 5% ernstig</a:t>
            </a:r>
          </a:p>
          <a:p>
            <a:pPr lvl="1">
              <a:lnSpc>
                <a:spcPct val="120000"/>
              </a:lnSpc>
            </a:pPr>
            <a:r>
              <a:rPr lang="nl-NL" sz="3400" dirty="0">
                <a:solidFill>
                  <a:schemeClr val="bg1"/>
                </a:solidFill>
              </a:rPr>
              <a:t>score tevredenheid met zijn/haar leven: 8</a:t>
            </a:r>
          </a:p>
          <a:p>
            <a:pPr lvl="1">
              <a:lnSpc>
                <a:spcPct val="120000"/>
              </a:lnSpc>
            </a:pPr>
            <a:r>
              <a:rPr lang="nl-NL" sz="3400" dirty="0">
                <a:solidFill>
                  <a:schemeClr val="bg1"/>
                </a:solidFill>
              </a:rPr>
              <a:t>voldoende sociale contacten: 77% wel; 8% niet</a:t>
            </a:r>
          </a:p>
          <a:p>
            <a:pPr lvl="1">
              <a:lnSpc>
                <a:spcPct val="120000"/>
              </a:lnSpc>
            </a:pPr>
            <a:r>
              <a:rPr lang="nl-NL" sz="3400" dirty="0">
                <a:solidFill>
                  <a:schemeClr val="bg1"/>
                </a:solidFill>
              </a:rPr>
              <a:t>eenzaam: 15% soms tot vaak</a:t>
            </a:r>
          </a:p>
          <a:p>
            <a:pPr lvl="1">
              <a:lnSpc>
                <a:spcPct val="120000"/>
              </a:lnSpc>
            </a:pPr>
            <a:r>
              <a:rPr lang="nl-NL" sz="3400" dirty="0">
                <a:solidFill>
                  <a:schemeClr val="bg1"/>
                </a:solidFill>
              </a:rPr>
              <a:t>inzet als mantelzorger: 17% intensief; 32% incidenteel</a:t>
            </a:r>
          </a:p>
          <a:p>
            <a:pPr lvl="1">
              <a:lnSpc>
                <a:spcPct val="120000"/>
              </a:lnSpc>
            </a:pPr>
            <a:r>
              <a:rPr lang="nl-NL" sz="3400" dirty="0">
                <a:solidFill>
                  <a:schemeClr val="bg1"/>
                </a:solidFill>
              </a:rPr>
              <a:t>inzet als vrijwilliger: 21% intensief; 25% incidenteel</a:t>
            </a:r>
          </a:p>
          <a:p>
            <a:pPr lvl="1">
              <a:lnSpc>
                <a:spcPct val="120000"/>
              </a:lnSpc>
            </a:pPr>
            <a:r>
              <a:rPr lang="nl-NL" sz="3400" dirty="0">
                <a:solidFill>
                  <a:schemeClr val="bg1"/>
                </a:solidFill>
              </a:rPr>
              <a:t>belemmeringen als mantelzorger: 17% soms; 9% vaak</a:t>
            </a:r>
          </a:p>
          <a:p>
            <a:pPr lvl="1">
              <a:lnSpc>
                <a:spcPct val="120000"/>
              </a:lnSpc>
            </a:pPr>
            <a:r>
              <a:rPr lang="nl-NL" sz="3400" dirty="0">
                <a:solidFill>
                  <a:schemeClr val="bg1"/>
                </a:solidFill>
              </a:rPr>
              <a:t>mate van zelfredzaamheid: relatief hoog</a:t>
            </a:r>
          </a:p>
          <a:p>
            <a:pPr lvl="1">
              <a:lnSpc>
                <a:spcPct val="120000"/>
              </a:lnSpc>
            </a:pPr>
            <a:r>
              <a:rPr lang="nl-NL" sz="3400" dirty="0">
                <a:solidFill>
                  <a:schemeClr val="bg1"/>
                </a:solidFill>
              </a:rPr>
              <a:t>vertrouwen in de toekomst: 80%</a:t>
            </a: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Rekenkamercommissie ~ burgerpeiling 2021 ~22 juli 2021    </a:t>
            </a:r>
          </a:p>
        </p:txBody>
      </p:sp>
      <p:pic>
        <p:nvPicPr>
          <p:cNvPr id="5" name="Picture 2" descr="Logo gemeente Laarbe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0914" y="6109855"/>
            <a:ext cx="1359610" cy="565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9FF-F7DE-4490-81C6-71E6F3784421}" type="slidenum">
              <a:rPr lang="nl-NL" smtClean="0"/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2965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67092" y="629174"/>
            <a:ext cx="8534400" cy="6228826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nl-NL" sz="2400" b="1" i="1" u="sng" dirty="0">
                <a:solidFill>
                  <a:schemeClr val="bg1"/>
                </a:solidFill>
              </a:rPr>
              <a:t>­Veranderingen door corona</a:t>
            </a:r>
          </a:p>
          <a:p>
            <a:pPr marL="0" indent="0">
              <a:lnSpc>
                <a:spcPct val="90000"/>
              </a:lnSpc>
              <a:buNone/>
            </a:pPr>
            <a:endParaRPr lang="nl-NL" sz="2400" b="1" i="1" u="sng" dirty="0">
              <a:solidFill>
                <a:schemeClr val="bg1"/>
              </a:solidFill>
            </a:endParaRPr>
          </a:p>
          <a:p>
            <a:pPr lvl="1"/>
            <a:r>
              <a:rPr lang="nl-NL" sz="2400" dirty="0">
                <a:solidFill>
                  <a:schemeClr val="bg1"/>
                </a:solidFill>
              </a:rPr>
              <a:t>sfeer thuis: weinig veranderingen</a:t>
            </a:r>
          </a:p>
          <a:p>
            <a:pPr lvl="1"/>
            <a:r>
              <a:rPr lang="nl-NL" sz="2400" dirty="0">
                <a:solidFill>
                  <a:schemeClr val="bg1"/>
                </a:solidFill>
              </a:rPr>
              <a:t>financiële situatie: 80% geen verschil (bij iets meer mensen verbeterd dan verslechterd)</a:t>
            </a:r>
          </a:p>
          <a:p>
            <a:pPr lvl="1"/>
            <a:r>
              <a:rPr lang="nl-NL" sz="2400" dirty="0">
                <a:solidFill>
                  <a:schemeClr val="bg1"/>
                </a:solidFill>
              </a:rPr>
              <a:t>daginvulling: 54% niet veranderd; 37% verslechterd</a:t>
            </a:r>
          </a:p>
          <a:p>
            <a:pPr lvl="1"/>
            <a:r>
              <a:rPr lang="nl-NL" sz="2400" dirty="0">
                <a:solidFill>
                  <a:schemeClr val="bg1"/>
                </a:solidFill>
              </a:rPr>
              <a:t>lichamelijke gezondheid: 69% niet veranderd; 23% verslechterd</a:t>
            </a:r>
          </a:p>
          <a:p>
            <a:pPr lvl="1"/>
            <a:r>
              <a:rPr lang="nl-NL" sz="2400" dirty="0">
                <a:solidFill>
                  <a:schemeClr val="bg1"/>
                </a:solidFill>
              </a:rPr>
              <a:t>geestelijke gezondheid: 77% niet veranderd; 18% verslechterd</a:t>
            </a: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Rekenkamercommissie ~ burgerpeiling 2021 ~22 juli 2021    </a:t>
            </a:r>
          </a:p>
        </p:txBody>
      </p:sp>
      <p:pic>
        <p:nvPicPr>
          <p:cNvPr id="5" name="Picture 2" descr="Logo gemeente Laarbe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0914" y="6109855"/>
            <a:ext cx="1359610" cy="565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9FF-F7DE-4490-81C6-71E6F3784421}" type="slidenum">
              <a:rPr lang="nl-NL" smtClean="0"/>
              <a:t>11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3915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7521" y="320675"/>
            <a:ext cx="11563003" cy="6021401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nl-NL" sz="2800" b="1" i="1" u="sng" dirty="0">
                <a:solidFill>
                  <a:schemeClr val="bg1"/>
                </a:solidFill>
              </a:rPr>
              <a:t>Keuze tussen gemeenschapsvoorzieningen versus lasten inwoners</a:t>
            </a:r>
          </a:p>
          <a:p>
            <a:pPr lvl="1"/>
            <a:endParaRPr lang="nl-NL" sz="1900" dirty="0">
              <a:solidFill>
                <a:schemeClr val="bg1"/>
              </a:solidFill>
            </a:endParaRPr>
          </a:p>
          <a:p>
            <a:pPr lvl="1"/>
            <a:r>
              <a:rPr lang="nl-NL" sz="2800" dirty="0">
                <a:solidFill>
                  <a:schemeClr val="bg1"/>
                </a:solidFill>
              </a:rPr>
              <a:t>lagere lasten (OZB)/minder onderhoud voorzieningen/subsidies verenigingen: 33%</a:t>
            </a:r>
          </a:p>
          <a:p>
            <a:pPr lvl="1"/>
            <a:r>
              <a:rPr lang="nl-NL" sz="2800" dirty="0">
                <a:solidFill>
                  <a:schemeClr val="bg1"/>
                </a:solidFill>
              </a:rPr>
              <a:t>hogere lasten/ meer geld onderhoud voorzieningen/subsidies verenigingen: 7%</a:t>
            </a:r>
          </a:p>
          <a:p>
            <a:pPr lvl="1"/>
            <a:r>
              <a:rPr lang="nl-NL" sz="2800" dirty="0">
                <a:solidFill>
                  <a:schemeClr val="bg1"/>
                </a:solidFill>
              </a:rPr>
              <a:t>geen grote verschuivingen: 60%</a:t>
            </a:r>
          </a:p>
          <a:p>
            <a:pPr lvl="0"/>
            <a:endParaRPr lang="nl-NL" dirty="0"/>
          </a:p>
          <a:p>
            <a:pPr lvl="0"/>
            <a:endParaRPr lang="nl-NL" dirty="0"/>
          </a:p>
          <a:p>
            <a:pPr marL="0" indent="0">
              <a:buNone/>
            </a:pPr>
            <a:r>
              <a:rPr lang="nl-NL" sz="2800" b="1" i="1" u="sng" dirty="0">
                <a:solidFill>
                  <a:schemeClr val="bg1"/>
                </a:solidFill>
              </a:rPr>
              <a:t>Groenonderhoud</a:t>
            </a:r>
          </a:p>
          <a:p>
            <a:pPr lvl="1"/>
            <a:r>
              <a:rPr lang="nl-NL" sz="2800" dirty="0">
                <a:solidFill>
                  <a:schemeClr val="bg1"/>
                </a:solidFill>
              </a:rPr>
              <a:t>hoger kwaliteitsonderhoud groen / geen keuzes kernen/ kost meer geld: 21%</a:t>
            </a:r>
          </a:p>
          <a:p>
            <a:pPr lvl="1"/>
            <a:r>
              <a:rPr lang="nl-NL" sz="2800" dirty="0">
                <a:solidFill>
                  <a:schemeClr val="bg1"/>
                </a:solidFill>
              </a:rPr>
              <a:t>beperkter groenonderhoud / keuzes kernen en buitengebied/ goedkoper: 27%</a:t>
            </a:r>
          </a:p>
          <a:p>
            <a:pPr lvl="1"/>
            <a:r>
              <a:rPr lang="nl-NL" sz="2800" dirty="0">
                <a:solidFill>
                  <a:schemeClr val="bg1"/>
                </a:solidFill>
              </a:rPr>
              <a:t>geen grote verschuivingen: 52%</a:t>
            </a: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Rekenkamercommissie ~ burgerpeiling 2021 ~22 juli 2021    </a:t>
            </a:r>
          </a:p>
        </p:txBody>
      </p:sp>
      <p:pic>
        <p:nvPicPr>
          <p:cNvPr id="5" name="Picture 2" descr="Logo gemeente Laarbe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0914" y="6109855"/>
            <a:ext cx="1359610" cy="565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9FF-F7DE-4490-81C6-71E6F3784421}" type="slidenum">
              <a:rPr lang="nl-NL" smtClean="0"/>
              <a:t>12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9219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E79F843-5D60-4955-9737-FBFEAF226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461394"/>
            <a:ext cx="9678988" cy="5528345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nl-NL" sz="2400" b="1" i="1" u="sng" dirty="0">
                <a:solidFill>
                  <a:schemeClr val="bg1"/>
                </a:solidFill>
              </a:rPr>
              <a:t>Advies rekenkamercommissie:</a:t>
            </a:r>
          </a:p>
          <a:p>
            <a:pPr marL="0" indent="0">
              <a:lnSpc>
                <a:spcPct val="80000"/>
              </a:lnSpc>
              <a:buNone/>
            </a:pPr>
            <a:endParaRPr lang="nl-NL" sz="2400" b="1" i="1" u="sng" dirty="0">
              <a:solidFill>
                <a:schemeClr val="bg1"/>
              </a:solidFill>
            </a:endParaRPr>
          </a:p>
          <a:p>
            <a:pPr lvl="1">
              <a:lnSpc>
                <a:spcPct val="107000"/>
              </a:lnSpc>
            </a:pPr>
            <a:r>
              <a:rPr lang="nl-NL" sz="2400">
                <a:solidFill>
                  <a:schemeClr val="bg1"/>
                </a:solidFill>
              </a:rPr>
              <a:t>Analyseer en interpreteer </a:t>
            </a:r>
            <a:r>
              <a:rPr lang="nl-NL" sz="2400" dirty="0">
                <a:solidFill>
                  <a:schemeClr val="bg1"/>
                </a:solidFill>
              </a:rPr>
              <a:t>de cijfers van de burgerpeiling</a:t>
            </a:r>
          </a:p>
          <a:p>
            <a:pPr lvl="1">
              <a:lnSpc>
                <a:spcPct val="107000"/>
              </a:lnSpc>
            </a:pPr>
            <a:r>
              <a:rPr lang="nl-NL" sz="2400" dirty="0">
                <a:solidFill>
                  <a:schemeClr val="bg1"/>
                </a:solidFill>
              </a:rPr>
              <a:t>gebruik deze analyse om beleid en uitvoering te verbeteren</a:t>
            </a:r>
          </a:p>
          <a:p>
            <a:pPr lvl="1">
              <a:lnSpc>
                <a:spcPct val="107000"/>
              </a:lnSpc>
            </a:pPr>
            <a:r>
              <a:rPr lang="nl-NL" sz="2400" dirty="0">
                <a:solidFill>
                  <a:schemeClr val="bg1"/>
                </a:solidFill>
              </a:rPr>
              <a:t>reflecteer als college en raad op input m.b.t . relatie inwoners – gemeentebestuur</a:t>
            </a:r>
          </a:p>
          <a:p>
            <a:pPr lvl="1">
              <a:lnSpc>
                <a:spcPct val="107000"/>
              </a:lnSpc>
            </a:pPr>
            <a:r>
              <a:rPr lang="nl-NL" sz="2400" dirty="0">
                <a:solidFill>
                  <a:schemeClr val="bg1"/>
                </a:solidFill>
              </a:rPr>
              <a:t>voer burgerpeiling periodiek uit (bv. eens per 2 jaar)</a:t>
            </a:r>
          </a:p>
          <a:p>
            <a:pPr lvl="1">
              <a:lnSpc>
                <a:spcPct val="107000"/>
              </a:lnSpc>
            </a:pPr>
            <a:r>
              <a:rPr lang="nl-NL" sz="2400" dirty="0">
                <a:solidFill>
                  <a:schemeClr val="bg1"/>
                </a:solidFill>
              </a:rPr>
              <a:t>gebruik cijfers als indicatoren voor bereiken doelen (start: programmabegroting 2022)</a:t>
            </a:r>
          </a:p>
          <a:p>
            <a:pPr lvl="1">
              <a:lnSpc>
                <a:spcPct val="107000"/>
              </a:lnSpc>
            </a:pPr>
            <a:r>
              <a:rPr lang="nl-NL" sz="2400" dirty="0">
                <a:solidFill>
                  <a:schemeClr val="bg1"/>
                </a:solidFill>
              </a:rPr>
              <a:t>verrijk bestaande monitors met cijfers burgerpeiling</a:t>
            </a:r>
          </a:p>
          <a:p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24A1C9E-012C-450B-B291-7EC10865C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Rekenkamercommissie ~ burgerpeiling 2021 ~22 juli 2021    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4672FB6-6EAA-447E-B5CA-486307A43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9FF-F7DE-4490-81C6-71E6F3784421}" type="slidenum">
              <a:rPr lang="nl-NL" smtClean="0"/>
              <a:t>13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8462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b="1" dirty="0">
                <a:solidFill>
                  <a:schemeClr val="bg1"/>
                </a:solidFill>
              </a:rPr>
              <a:t>Vragen?</a:t>
            </a:r>
          </a:p>
          <a:p>
            <a:pPr marL="0" indent="0">
              <a:buNone/>
            </a:pPr>
            <a:endParaRPr lang="nl-NL" sz="2400" b="1" dirty="0">
              <a:solidFill>
                <a:schemeClr val="bg1"/>
              </a:solidFill>
            </a:endParaRPr>
          </a:p>
          <a:p>
            <a:r>
              <a:rPr lang="nl-NL" sz="2400" b="1" dirty="0">
                <a:solidFill>
                  <a:schemeClr val="bg1"/>
                </a:solidFill>
              </a:rPr>
              <a:t>Volgende onderwerp: schuldhulpverlening</a:t>
            </a:r>
          </a:p>
          <a:p>
            <a:endParaRPr lang="nl-NL" sz="2400" b="1" dirty="0">
              <a:solidFill>
                <a:schemeClr val="bg1"/>
              </a:solidFill>
            </a:endParaRPr>
          </a:p>
          <a:p>
            <a:r>
              <a:rPr lang="nl-NL" sz="2400" b="1" dirty="0">
                <a:solidFill>
                  <a:schemeClr val="bg1"/>
                </a:solidFill>
              </a:rPr>
              <a:t>Bedankt – Prettige vakantie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Rekenkamercommissie ~ burgerpeiling 2021 ~22 juli 2021    </a:t>
            </a:r>
          </a:p>
        </p:txBody>
      </p:sp>
      <p:pic>
        <p:nvPicPr>
          <p:cNvPr id="5" name="Picture 2" descr="Logo gemeente Laarbe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0914" y="6109855"/>
            <a:ext cx="1359610" cy="565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9FF-F7DE-4490-81C6-71E6F3784421}" type="slidenum">
              <a:rPr lang="nl-NL" smtClean="0"/>
              <a:t>14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8081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50218" y="980902"/>
            <a:ext cx="10408475" cy="54534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b="1" i="1" u="sng" dirty="0">
                <a:solidFill>
                  <a:schemeClr val="bg1"/>
                </a:solidFill>
              </a:rPr>
              <a:t>Totstandkoming:</a:t>
            </a:r>
          </a:p>
          <a:p>
            <a:pPr marL="0" indent="0">
              <a:buNone/>
            </a:pPr>
            <a:endParaRPr lang="nl-NL" sz="1600" dirty="0">
              <a:solidFill>
                <a:schemeClr val="bg1"/>
              </a:solidFill>
            </a:endParaRPr>
          </a:p>
          <a:p>
            <a:pPr lvl="1"/>
            <a:r>
              <a:rPr lang="nl-NL" sz="2600" dirty="0">
                <a:solidFill>
                  <a:schemeClr val="bg1"/>
                </a:solidFill>
              </a:rPr>
              <a:t>thema Burgerpeiling besproken met regiegroep</a:t>
            </a:r>
          </a:p>
          <a:p>
            <a:pPr lvl="1"/>
            <a:r>
              <a:rPr lang="nl-NL" sz="2600" dirty="0">
                <a:solidFill>
                  <a:schemeClr val="bg1"/>
                </a:solidFill>
              </a:rPr>
              <a:t>raad/college geïnformeerd over thema (29 okt.)</a:t>
            </a:r>
          </a:p>
          <a:p>
            <a:pPr lvl="1"/>
            <a:r>
              <a:rPr lang="nl-NL" sz="2600" dirty="0">
                <a:solidFill>
                  <a:schemeClr val="bg1"/>
                </a:solidFill>
              </a:rPr>
              <a:t>raadsfracties/ college in gelegenheid: extra vragen</a:t>
            </a:r>
          </a:p>
          <a:p>
            <a:pPr lvl="1"/>
            <a:r>
              <a:rPr lang="nl-NL" sz="2600" dirty="0">
                <a:solidFill>
                  <a:schemeClr val="bg1"/>
                </a:solidFill>
              </a:rPr>
              <a:t>PON als onderzoeksbureau geselecteerd</a:t>
            </a:r>
          </a:p>
          <a:p>
            <a:pPr lvl="1"/>
            <a:r>
              <a:rPr lang="nl-NL" sz="2600" dirty="0">
                <a:solidFill>
                  <a:schemeClr val="bg1"/>
                </a:solidFill>
              </a:rPr>
              <a:t>keuzes gemaakt m.b.t. kernen / uitnodigingen</a:t>
            </a:r>
          </a:p>
          <a:p>
            <a:pPr lvl="1"/>
            <a:r>
              <a:rPr lang="nl-NL" sz="2600" dirty="0">
                <a:solidFill>
                  <a:schemeClr val="bg1"/>
                </a:solidFill>
              </a:rPr>
              <a:t>definitieve vragenlijst opgesteld</a:t>
            </a:r>
          </a:p>
          <a:p>
            <a:pPr lvl="1"/>
            <a:r>
              <a:rPr lang="nl-NL" sz="2600" dirty="0">
                <a:solidFill>
                  <a:schemeClr val="bg1"/>
                </a:solidFill>
              </a:rPr>
              <a:t>mei: onderzoek uitgevoerd; aselecte steekproef: </a:t>
            </a:r>
          </a:p>
          <a:p>
            <a:pPr marL="457200" lvl="1" indent="0">
              <a:buNone/>
            </a:pPr>
            <a:r>
              <a:rPr lang="nl-NL" sz="2600" dirty="0">
                <a:solidFill>
                  <a:schemeClr val="bg1"/>
                </a:solidFill>
              </a:rPr>
              <a:t>	4.650 bewoners</a:t>
            </a:r>
          </a:p>
          <a:p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684211" y="6172200"/>
            <a:ext cx="11178051" cy="365125"/>
          </a:xfrm>
        </p:spPr>
        <p:txBody>
          <a:bodyPr/>
          <a:lstStyle/>
          <a:p>
            <a:r>
              <a:rPr lang="nl-NL" dirty="0"/>
              <a:t>Rekenkamercommissie ~ burgerpeiling 2021 ~22 juli 2021    </a:t>
            </a:r>
          </a:p>
        </p:txBody>
      </p:sp>
      <p:pic>
        <p:nvPicPr>
          <p:cNvPr id="6" name="Picture 2" descr="Logo gemeente Laarbe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0914" y="6109855"/>
            <a:ext cx="1359610" cy="565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9FF-F7DE-4490-81C6-71E6F3784421}" type="slidenum">
              <a:rPr lang="nl-NL" smtClean="0"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5107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786468"/>
            <a:ext cx="8534400" cy="503335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nl-NL" sz="9600" b="1" i="1" u="sng" dirty="0">
                <a:solidFill>
                  <a:schemeClr val="bg1"/>
                </a:solidFill>
              </a:rPr>
              <a:t>­­­­­­­­­­­­­­­­­­­­­­­­Welke thema’s?</a:t>
            </a:r>
          </a:p>
          <a:p>
            <a:pPr marL="0" indent="0">
              <a:buNone/>
            </a:pPr>
            <a:endParaRPr lang="nl-NL" sz="6200" b="1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6200" b="1" dirty="0">
                <a:solidFill>
                  <a:schemeClr val="bg1"/>
                </a:solidFill>
              </a:rPr>
              <a:t>Standaardvragen:</a:t>
            </a:r>
          </a:p>
          <a:p>
            <a:endParaRPr lang="nl-NL" sz="6200" b="1" dirty="0">
              <a:solidFill>
                <a:schemeClr val="bg1"/>
              </a:solidFill>
            </a:endParaRPr>
          </a:p>
          <a:p>
            <a:pPr lvl="1"/>
            <a:r>
              <a:rPr lang="nl-NL" sz="9600" dirty="0">
                <a:solidFill>
                  <a:schemeClr val="bg1"/>
                </a:solidFill>
              </a:rPr>
              <a:t>het woon- en leefklimaat</a:t>
            </a:r>
          </a:p>
          <a:p>
            <a:pPr lvl="1"/>
            <a:r>
              <a:rPr lang="nl-NL" sz="9600" dirty="0">
                <a:solidFill>
                  <a:schemeClr val="bg1"/>
                </a:solidFill>
              </a:rPr>
              <a:t>de relatie tussen de inwoners en de gemeente</a:t>
            </a:r>
          </a:p>
          <a:p>
            <a:pPr lvl="1"/>
            <a:r>
              <a:rPr lang="nl-NL" sz="9600" dirty="0">
                <a:solidFill>
                  <a:schemeClr val="bg1"/>
                </a:solidFill>
              </a:rPr>
              <a:t>de gemeentelijke dienstverlening</a:t>
            </a:r>
          </a:p>
          <a:p>
            <a:pPr lvl="1"/>
            <a:r>
              <a:rPr lang="nl-NL" sz="9600" dirty="0">
                <a:solidFill>
                  <a:schemeClr val="bg1"/>
                </a:solidFill>
              </a:rPr>
              <a:t>zorg en welzijn</a:t>
            </a:r>
          </a:p>
          <a:p>
            <a:pPr marL="457200" lvl="1" indent="0">
              <a:buNone/>
            </a:pPr>
            <a:endParaRPr lang="nl-NL" sz="6200" dirty="0"/>
          </a:p>
          <a:p>
            <a:pPr marL="0" lvl="1" indent="0">
              <a:buNone/>
            </a:pPr>
            <a:r>
              <a:rPr lang="nl-NL" sz="6400" b="1" dirty="0">
                <a:solidFill>
                  <a:schemeClr val="bg1"/>
                </a:solidFill>
              </a:rPr>
              <a:t>Maatwerkvragen:</a:t>
            </a:r>
          </a:p>
          <a:p>
            <a:pPr marL="0" lvl="1" indent="0">
              <a:buNone/>
            </a:pPr>
            <a:endParaRPr lang="nl-NL" sz="6400" b="1" dirty="0">
              <a:solidFill>
                <a:schemeClr val="bg1"/>
              </a:solidFill>
            </a:endParaRPr>
          </a:p>
          <a:p>
            <a:pPr lvl="1"/>
            <a:r>
              <a:rPr lang="nl-NL" sz="9600" dirty="0">
                <a:solidFill>
                  <a:schemeClr val="bg1"/>
                </a:solidFill>
              </a:rPr>
              <a:t>vraag naar politieke partijen</a:t>
            </a:r>
          </a:p>
          <a:p>
            <a:pPr lvl="1"/>
            <a:r>
              <a:rPr lang="nl-NL" sz="9600" dirty="0">
                <a:solidFill>
                  <a:schemeClr val="bg1"/>
                </a:solidFill>
              </a:rPr>
              <a:t>keuzevraagstukken over hoe met geld omgaan?</a:t>
            </a:r>
          </a:p>
          <a:p>
            <a:pPr lvl="1"/>
            <a:r>
              <a:rPr lang="nl-NL" sz="9600" dirty="0">
                <a:solidFill>
                  <a:schemeClr val="bg1"/>
                </a:solidFill>
              </a:rPr>
              <a:t>gevolgen van coronavirus</a:t>
            </a: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Rekenkamercommissie ~ burgerpeiling 2021 ~22 juli 2021    </a:t>
            </a:r>
          </a:p>
        </p:txBody>
      </p:sp>
      <p:pic>
        <p:nvPicPr>
          <p:cNvPr id="5" name="Picture 2" descr="Logo gemeente Laarbe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0914" y="6109855"/>
            <a:ext cx="1359610" cy="565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9FF-F7DE-4490-81C6-71E6F3784421}" type="slidenum">
              <a:rPr lang="nl-NL" smtClean="0"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8184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685800"/>
            <a:ext cx="9124806" cy="55626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l-NL" sz="2600" b="1" i="1" u="sng" dirty="0">
                <a:solidFill>
                  <a:schemeClr val="bg1"/>
                </a:solidFill>
              </a:rPr>
              <a:t>Deelname – betrouwbaarheid - representativiteit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sz="2800" b="1" dirty="0">
                <a:solidFill>
                  <a:schemeClr val="bg1"/>
                </a:solidFill>
              </a:rPr>
              <a:t>Totaal: 839 respondenten *)</a:t>
            </a:r>
          </a:p>
          <a:p>
            <a:pPr lvl="1"/>
            <a:r>
              <a:rPr lang="nl-NL" sz="2400" dirty="0">
                <a:solidFill>
                  <a:schemeClr val="bg1"/>
                </a:solidFill>
              </a:rPr>
              <a:t>Beek en Donk: 239 *)</a:t>
            </a:r>
          </a:p>
          <a:p>
            <a:pPr lvl="1"/>
            <a:r>
              <a:rPr lang="nl-NL" sz="2400" dirty="0">
                <a:solidFill>
                  <a:schemeClr val="bg1"/>
                </a:solidFill>
              </a:rPr>
              <a:t>Aarle-Rixtel: 215 *)</a:t>
            </a:r>
          </a:p>
          <a:p>
            <a:pPr lvl="1"/>
            <a:r>
              <a:rPr lang="nl-NL" sz="2400" dirty="0">
                <a:solidFill>
                  <a:schemeClr val="bg1"/>
                </a:solidFill>
              </a:rPr>
              <a:t>Lieshout: 221 *)</a:t>
            </a:r>
          </a:p>
          <a:p>
            <a:pPr lvl="1"/>
            <a:r>
              <a:rPr lang="nl-NL" sz="2400" dirty="0">
                <a:solidFill>
                  <a:schemeClr val="bg1"/>
                </a:solidFill>
              </a:rPr>
              <a:t>Mariahout: 97</a:t>
            </a:r>
          </a:p>
          <a:p>
            <a:pPr lvl="1"/>
            <a:r>
              <a:rPr lang="nl-NL" sz="2400" dirty="0">
                <a:solidFill>
                  <a:schemeClr val="bg1"/>
                </a:solidFill>
              </a:rPr>
              <a:t>niet ingevuld welke dorp: 67</a:t>
            </a:r>
          </a:p>
          <a:p>
            <a:pPr lvl="1"/>
            <a:r>
              <a:rPr lang="nl-NL" sz="1900" dirty="0">
                <a:solidFill>
                  <a:schemeClr val="bg1"/>
                </a:solidFill>
              </a:rPr>
              <a:t>*) betrouwbare uitspraken</a:t>
            </a:r>
          </a:p>
          <a:p>
            <a:pPr marL="457200" lvl="1" indent="0">
              <a:buNone/>
            </a:pPr>
            <a:endParaRPr lang="nl-NL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400" i="1" dirty="0">
                <a:solidFill>
                  <a:schemeClr val="bg1"/>
                </a:solidFill>
              </a:rPr>
              <a:t>Representatief: op gemeenteniveau zijn percentages gewogen op:</a:t>
            </a:r>
          </a:p>
          <a:p>
            <a:pPr lvl="1"/>
            <a:r>
              <a:rPr lang="nl-NL" sz="2400" dirty="0">
                <a:solidFill>
                  <a:schemeClr val="bg1"/>
                </a:solidFill>
              </a:rPr>
              <a:t>leeftijd</a:t>
            </a:r>
          </a:p>
          <a:p>
            <a:pPr lvl="1"/>
            <a:r>
              <a:rPr lang="nl-NL" sz="2400" dirty="0">
                <a:solidFill>
                  <a:schemeClr val="bg1"/>
                </a:solidFill>
              </a:rPr>
              <a:t>kern waar men woont</a:t>
            </a: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Rekenkamercommissie ~ burgerpeiling 2021 ~22 juli 2021    </a:t>
            </a:r>
          </a:p>
        </p:txBody>
      </p:sp>
      <p:pic>
        <p:nvPicPr>
          <p:cNvPr id="5" name="Picture 2" descr="Logo gemeente Laarbe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0914" y="6109855"/>
            <a:ext cx="1359610" cy="565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9FF-F7DE-4490-81C6-71E6F3784421}" type="slidenum">
              <a:rPr lang="nl-NL" smtClean="0"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17867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1" y="685800"/>
            <a:ext cx="10682871" cy="5424055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nl-NL" sz="2400" b="1" i="1" u="sng" dirty="0">
                <a:solidFill>
                  <a:schemeClr val="bg1"/>
                </a:solidFill>
              </a:rPr>
              <a:t>Bevindingen en duiding cijfers </a:t>
            </a:r>
          </a:p>
          <a:p>
            <a:pPr marL="0" indent="0">
              <a:lnSpc>
                <a:spcPct val="80000"/>
              </a:lnSpc>
              <a:buNone/>
            </a:pPr>
            <a:endParaRPr lang="nl-NL" sz="2800" b="1" i="1" u="sng" dirty="0">
              <a:solidFill>
                <a:schemeClr val="bg1"/>
              </a:solidFill>
            </a:endParaRPr>
          </a:p>
          <a:p>
            <a:pPr lvl="1"/>
            <a:r>
              <a:rPr lang="nl-NL" sz="2400" dirty="0">
                <a:solidFill>
                  <a:schemeClr val="bg1"/>
                </a:solidFill>
              </a:rPr>
              <a:t>opvallendste resultaten</a:t>
            </a:r>
          </a:p>
          <a:p>
            <a:pPr lvl="1"/>
            <a:r>
              <a:rPr lang="nl-NL" sz="2400" dirty="0">
                <a:solidFill>
                  <a:schemeClr val="bg1"/>
                </a:solidFill>
              </a:rPr>
              <a:t>vergelijking scores met andere gemeenten </a:t>
            </a:r>
          </a:p>
          <a:p>
            <a:pPr lvl="1"/>
            <a:r>
              <a:rPr lang="nl-NL" sz="2400" dirty="0">
                <a:solidFill>
                  <a:schemeClr val="bg1"/>
                </a:solidFill>
              </a:rPr>
              <a:t>vergelijking scores tussen dorpen</a:t>
            </a:r>
          </a:p>
          <a:p>
            <a:pPr lvl="1"/>
            <a:r>
              <a:rPr lang="nl-NL" sz="2400" dirty="0">
                <a:solidFill>
                  <a:schemeClr val="bg1"/>
                </a:solidFill>
              </a:rPr>
              <a:t>er is geen vooraf gestelde objectieve norm over ‘goed’ en ‘fout’</a:t>
            </a:r>
          </a:p>
          <a:p>
            <a:pPr lvl="1"/>
            <a:r>
              <a:rPr lang="nl-NL" sz="2400" dirty="0">
                <a:solidFill>
                  <a:schemeClr val="bg1"/>
                </a:solidFill>
              </a:rPr>
              <a:t>interpretatie is dus een subjectieve aangelegenheid</a:t>
            </a:r>
          </a:p>
          <a:p>
            <a:pPr lvl="1"/>
            <a:r>
              <a:rPr lang="nl-NL" sz="2400" dirty="0">
                <a:solidFill>
                  <a:schemeClr val="bg1"/>
                </a:solidFill>
              </a:rPr>
              <a:t>rekenkamercommissie velt geen oordeel</a:t>
            </a:r>
          </a:p>
          <a:p>
            <a:pPr lvl="1"/>
            <a:r>
              <a:rPr lang="nl-NL" sz="2400" dirty="0">
                <a:solidFill>
                  <a:schemeClr val="bg1"/>
                </a:solidFill>
              </a:rPr>
              <a:t>uitgangspunt: bewoners perceptie /mening/ waardering </a:t>
            </a:r>
          </a:p>
          <a:p>
            <a:pPr lvl="1"/>
            <a:r>
              <a:rPr lang="nl-NL" sz="2400" dirty="0">
                <a:solidFill>
                  <a:schemeClr val="bg1"/>
                </a:solidFill>
              </a:rPr>
              <a:t>duiding: politieke perceptie / mening</a:t>
            </a: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Rekenkamercommissie ~ burgerpeiling 2021 ~22 juli 2021    </a:t>
            </a:r>
          </a:p>
        </p:txBody>
      </p:sp>
      <p:pic>
        <p:nvPicPr>
          <p:cNvPr id="5" name="Picture 2" descr="Logo gemeente Laarbe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0914" y="6109855"/>
            <a:ext cx="1359610" cy="565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9FF-F7DE-4490-81C6-71E6F3784421}" type="slidenum">
              <a:rPr lang="nl-NL" smtClean="0"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9087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nl-NL" sz="2400" b="1" i="1" u="sng" dirty="0">
                <a:solidFill>
                  <a:schemeClr val="bg1"/>
                </a:solidFill>
              </a:rPr>
              <a:t>Daarnaast: kwalitatieve uitspraken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nl-NL" sz="1800" b="1" i="1" u="sng" dirty="0">
                <a:solidFill>
                  <a:schemeClr val="bg1"/>
                </a:solidFill>
              </a:rPr>
              <a:t>(suggesties, wensen, kritiek, verklaringen)</a:t>
            </a:r>
          </a:p>
          <a:p>
            <a:pPr marL="0" indent="0">
              <a:lnSpc>
                <a:spcPct val="80000"/>
              </a:lnSpc>
              <a:buNone/>
            </a:pPr>
            <a:endParaRPr lang="nl-NL" sz="2400" b="1" i="1" u="sng" dirty="0">
              <a:solidFill>
                <a:schemeClr val="bg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nl-NL" sz="2400" b="1" i="1" u="sng" dirty="0">
              <a:solidFill>
                <a:schemeClr val="bg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nl-NL" sz="2400" b="1" i="1" u="sng" dirty="0">
              <a:solidFill>
                <a:schemeClr val="bg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nl-NL" sz="2400" b="1" i="1" u="sng" dirty="0">
              <a:solidFill>
                <a:schemeClr val="bg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nl-NL" sz="2400" b="1" i="1" u="sng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Rekenkamercommissie ~ burgerpeiling 2021 ~22 juli 2021    </a:t>
            </a:r>
          </a:p>
        </p:txBody>
      </p:sp>
      <p:pic>
        <p:nvPicPr>
          <p:cNvPr id="6" name="Picture 2" descr="Logo gemeente Laarbe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0914" y="6109855"/>
            <a:ext cx="1359610" cy="565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e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836267"/>
              </p:ext>
            </p:extLst>
          </p:nvPr>
        </p:nvGraphicFramePr>
        <p:xfrm>
          <a:off x="830510" y="2277685"/>
          <a:ext cx="8318829" cy="37623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24736">
                  <a:extLst>
                    <a:ext uri="{9D8B030D-6E8A-4147-A177-3AD203B41FA5}">
                      <a16:colId xmlns:a16="http://schemas.microsoft.com/office/drawing/2014/main" val="312359833"/>
                    </a:ext>
                  </a:extLst>
                </a:gridCol>
                <a:gridCol w="1094093">
                  <a:extLst>
                    <a:ext uri="{9D8B030D-6E8A-4147-A177-3AD203B41FA5}">
                      <a16:colId xmlns:a16="http://schemas.microsoft.com/office/drawing/2014/main" val="949565910"/>
                    </a:ext>
                  </a:extLst>
                </a:gridCol>
              </a:tblGrid>
              <a:tr h="10566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</a:rPr>
                        <a:t>Vraag</a:t>
                      </a:r>
                      <a:endParaRPr lang="nl-NL" sz="1600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Aantal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reacties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896869"/>
                  </a:ext>
                </a:extLst>
              </a:tr>
              <a:tr h="3400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</a:rPr>
                        <a:t>suggesties om de eigen buurt te verbeteren</a:t>
                      </a:r>
                      <a:endParaRPr lang="nl-NL" sz="1400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</a:rPr>
                        <a:t>460</a:t>
                      </a:r>
                      <a:endParaRPr lang="nl-NL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7190140"/>
                  </a:ext>
                </a:extLst>
              </a:tr>
              <a:tr h="3400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</a:rPr>
                        <a:t>toelichting op het functioneren van politieke partijen</a:t>
                      </a:r>
                      <a:endParaRPr lang="nl-NL" sz="1400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</a:rPr>
                        <a:t>579</a:t>
                      </a:r>
                      <a:endParaRPr lang="nl-NL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4474404"/>
                  </a:ext>
                </a:extLst>
              </a:tr>
              <a:tr h="3255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</a:rPr>
                        <a:t>beleidsideeën of -initiatieven waarbij men betrokken wil worden</a:t>
                      </a:r>
                      <a:endParaRPr lang="nl-NL" sz="1400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</a:rPr>
                        <a:t>282</a:t>
                      </a:r>
                      <a:endParaRPr lang="nl-NL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9690476"/>
                  </a:ext>
                </a:extLst>
              </a:tr>
              <a:tr h="3400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</a:rPr>
                        <a:t>suggesties voor verbetering van de dienstverlening</a:t>
                      </a:r>
                      <a:endParaRPr lang="nl-NL" sz="1400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</a:rPr>
                        <a:t>207</a:t>
                      </a:r>
                      <a:endParaRPr lang="nl-NL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2762944"/>
                  </a:ext>
                </a:extLst>
              </a:tr>
              <a:tr h="3400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</a:rPr>
                        <a:t>andere reden om geen vrijwilligerswerk te doen</a:t>
                      </a:r>
                      <a:endParaRPr lang="nl-NL" sz="1400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</a:rPr>
                        <a:t>68</a:t>
                      </a:r>
                      <a:endParaRPr lang="nl-NL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4379213"/>
                  </a:ext>
                </a:extLst>
              </a:tr>
              <a:tr h="3400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</a:rPr>
                        <a:t>Andere vorm van burenhulp die men bereid is te geven</a:t>
                      </a:r>
                      <a:endParaRPr lang="nl-NL" sz="1400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</a:rPr>
                        <a:t>77</a:t>
                      </a:r>
                      <a:endParaRPr lang="nl-NL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0734665"/>
                  </a:ext>
                </a:extLst>
              </a:tr>
              <a:tr h="3400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</a:rPr>
                        <a:t>ideeën of initiatieven op het gebied van welzijn en zorg</a:t>
                      </a:r>
                      <a:endParaRPr lang="nl-NL" sz="1400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</a:rPr>
                        <a:t>165</a:t>
                      </a:r>
                      <a:endParaRPr lang="nl-NL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3287971"/>
                  </a:ext>
                </a:extLst>
              </a:tr>
              <a:tr h="3400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</a:rPr>
                        <a:t>overige opmerkingen en suggesties aan de gemeente</a:t>
                      </a:r>
                      <a:endParaRPr lang="nl-NL" sz="1400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effectLst/>
                        </a:rPr>
                        <a:t>229</a:t>
                      </a:r>
                      <a:endParaRPr lang="nl-NL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9023878"/>
                  </a:ext>
                </a:extLst>
              </a:tr>
            </a:tbl>
          </a:graphicData>
        </a:graphic>
      </p:graphicFrame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9FF-F7DE-4490-81C6-71E6F3784421}" type="slidenum">
              <a:rPr lang="nl-NL" smtClean="0"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2871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41907" y="1073792"/>
            <a:ext cx="8534400" cy="525150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nl-NL" sz="2400" b="1" i="1" u="sng" dirty="0">
                <a:solidFill>
                  <a:schemeClr val="bg1"/>
                </a:solidFill>
              </a:rPr>
              <a:t>Thema woon- en leefklimaat</a:t>
            </a:r>
          </a:p>
          <a:p>
            <a:pPr marL="0" indent="0">
              <a:lnSpc>
                <a:spcPct val="90000"/>
              </a:lnSpc>
              <a:buNone/>
            </a:pPr>
            <a:endParaRPr lang="nl-NL" sz="2400" b="1" i="1" u="sng" dirty="0">
              <a:solidFill>
                <a:schemeClr val="bg1"/>
              </a:solidFill>
            </a:endParaRPr>
          </a:p>
          <a:p>
            <a:pPr lvl="1"/>
            <a:r>
              <a:rPr lang="nl-NL" sz="2400" dirty="0">
                <a:solidFill>
                  <a:schemeClr val="bg1"/>
                </a:solidFill>
              </a:rPr>
              <a:t>veelal positief over de eigen buurt</a:t>
            </a:r>
          </a:p>
          <a:p>
            <a:pPr lvl="1"/>
            <a:r>
              <a:rPr lang="nl-NL" sz="2400" dirty="0">
                <a:solidFill>
                  <a:schemeClr val="bg1"/>
                </a:solidFill>
              </a:rPr>
              <a:t>grote mate tevredenheid over sociale cohesie</a:t>
            </a:r>
          </a:p>
          <a:p>
            <a:pPr lvl="1"/>
            <a:r>
              <a:rPr lang="nl-NL" sz="2400" dirty="0">
                <a:solidFill>
                  <a:schemeClr val="bg1"/>
                </a:solidFill>
              </a:rPr>
              <a:t>overwegend positief over onderhoud openbare ruimte</a:t>
            </a:r>
          </a:p>
          <a:p>
            <a:pPr lvl="1"/>
            <a:r>
              <a:rPr lang="nl-NL" sz="2400" dirty="0">
                <a:solidFill>
                  <a:schemeClr val="bg1"/>
                </a:solidFill>
              </a:rPr>
              <a:t>wisselende oordelen over betrekken buurt door gemeente</a:t>
            </a:r>
          </a:p>
          <a:p>
            <a:pPr lvl="1"/>
            <a:r>
              <a:rPr lang="nl-NL" sz="2400" dirty="0">
                <a:solidFill>
                  <a:schemeClr val="bg1"/>
                </a:solidFill>
              </a:rPr>
              <a:t>meestal hogere buurtscores dan referentiegemeenten</a:t>
            </a:r>
          </a:p>
          <a:p>
            <a:pPr lvl="1"/>
            <a:r>
              <a:rPr lang="nl-NL" sz="2400" dirty="0">
                <a:solidFill>
                  <a:schemeClr val="bg1"/>
                </a:solidFill>
              </a:rPr>
              <a:t>aanbod voorzieningen: meestal positief, maar ontevredenheid over o.v.</a:t>
            </a:r>
          </a:p>
          <a:p>
            <a:pPr lvl="1"/>
            <a:r>
              <a:rPr lang="nl-NL" sz="2400" dirty="0">
                <a:solidFill>
                  <a:schemeClr val="bg1"/>
                </a:solidFill>
              </a:rPr>
              <a:t>groot verschil in waardering aanbod voorzieningen per kern</a:t>
            </a: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Rekenkamercommissie ~ burgerpeiling 2021 ~22 juli 2021    </a:t>
            </a:r>
          </a:p>
        </p:txBody>
      </p:sp>
      <p:pic>
        <p:nvPicPr>
          <p:cNvPr id="5" name="Picture 2" descr="Logo gemeente Laarbe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0914" y="6109855"/>
            <a:ext cx="1359610" cy="565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9FF-F7DE-4490-81C6-71E6F3784421}" type="slidenum">
              <a:rPr lang="nl-NL" smtClean="0"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9313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9972" y="1475509"/>
            <a:ext cx="8534400" cy="463434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sz="2800" b="1" i="1" u="sng" dirty="0">
                <a:solidFill>
                  <a:schemeClr val="bg1"/>
                </a:solidFill>
              </a:rPr>
              <a:t>Thema relatie inwoner – gemeente</a:t>
            </a:r>
          </a:p>
          <a:p>
            <a:pPr marL="0" indent="0">
              <a:buNone/>
            </a:pPr>
            <a:endParaRPr lang="nl-NL" sz="2800" b="1" i="1" u="sng" dirty="0">
              <a:solidFill>
                <a:schemeClr val="bg1"/>
              </a:solidFill>
            </a:endParaRPr>
          </a:p>
          <a:p>
            <a:pPr lvl="1"/>
            <a:r>
              <a:rPr lang="nl-NL" sz="2800" dirty="0">
                <a:solidFill>
                  <a:schemeClr val="bg1"/>
                </a:solidFill>
              </a:rPr>
              <a:t>wisselend beeld over betrekken inwoners door gemeente bij plannen</a:t>
            </a:r>
          </a:p>
          <a:p>
            <a:pPr lvl="1"/>
            <a:r>
              <a:rPr lang="nl-NL" sz="2800" dirty="0">
                <a:solidFill>
                  <a:schemeClr val="bg1"/>
                </a:solidFill>
              </a:rPr>
              <a:t>idem m.b.t. krijgen voldoende ruimte initiatieven inwoners/organisaties</a:t>
            </a:r>
          </a:p>
          <a:p>
            <a:pPr lvl="1"/>
            <a:r>
              <a:rPr lang="nl-NL" sz="2800" dirty="0">
                <a:solidFill>
                  <a:schemeClr val="bg1"/>
                </a:solidFill>
              </a:rPr>
              <a:t>1/3 inwoners: vertrouwen in manier gemeente wordt bestuurd (18% niet)</a:t>
            </a:r>
          </a:p>
          <a:p>
            <a:pPr lvl="1"/>
            <a:r>
              <a:rPr lang="nl-NL" sz="2800" dirty="0">
                <a:solidFill>
                  <a:schemeClr val="bg1"/>
                </a:solidFill>
              </a:rPr>
              <a:t>meer mensen vinden dat gemeente niet luistert naar inwoners dan wel</a:t>
            </a:r>
          </a:p>
          <a:p>
            <a:pPr lvl="1"/>
            <a:r>
              <a:rPr lang="nl-NL" sz="2800" dirty="0">
                <a:solidFill>
                  <a:schemeClr val="bg1"/>
                </a:solidFill>
              </a:rPr>
              <a:t>gemeente flexibel: ja en nee zijn in balans </a:t>
            </a:r>
          </a:p>
          <a:p>
            <a:pPr lvl="1"/>
            <a:r>
              <a:rPr lang="nl-NL" sz="2800" dirty="0">
                <a:solidFill>
                  <a:schemeClr val="bg1"/>
                </a:solidFill>
              </a:rPr>
              <a:t>33% ontevreden over politieke partijen, tegenover 20% tevreden (helft neutraal)</a:t>
            </a: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Rekenkamercommissie ~ burgerpeiling 2021 ~22 juli 2021    </a:t>
            </a:r>
          </a:p>
        </p:txBody>
      </p:sp>
      <p:pic>
        <p:nvPicPr>
          <p:cNvPr id="5" name="Picture 2" descr="Logo gemeente Laarbe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0914" y="6109855"/>
            <a:ext cx="1359610" cy="565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9FF-F7DE-4490-81C6-71E6F3784421}" type="slidenum">
              <a:rPr lang="nl-NL" smtClean="0"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66637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33346" y="830510"/>
            <a:ext cx="8534400" cy="57068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600" b="1" i="1" u="sng" dirty="0">
                <a:solidFill>
                  <a:schemeClr val="bg1"/>
                </a:solidFill>
              </a:rPr>
              <a:t>Thema gemeentelijke dienstverlening</a:t>
            </a:r>
          </a:p>
          <a:p>
            <a:pPr marL="0" indent="0">
              <a:buNone/>
            </a:pPr>
            <a:endParaRPr lang="nl-NL" sz="2400" b="1" i="1" u="sng" dirty="0">
              <a:solidFill>
                <a:schemeClr val="bg1"/>
              </a:solidFill>
            </a:endParaRPr>
          </a:p>
          <a:p>
            <a:pPr lvl="1">
              <a:lnSpc>
                <a:spcPct val="110000"/>
              </a:lnSpc>
            </a:pPr>
            <a:r>
              <a:rPr lang="nl-NL" sz="2600" dirty="0">
                <a:solidFill>
                  <a:schemeClr val="bg1"/>
                </a:solidFill>
              </a:rPr>
              <a:t>grote tevredenheid bij de meeste aspecten: bij 10 op de 13 vragen is 64% - 78% tevreden</a:t>
            </a:r>
          </a:p>
          <a:p>
            <a:pPr lvl="1">
              <a:lnSpc>
                <a:spcPct val="110000"/>
              </a:lnSpc>
            </a:pPr>
            <a:r>
              <a:rPr lang="nl-NL" sz="2600" dirty="0">
                <a:solidFill>
                  <a:schemeClr val="bg1"/>
                </a:solidFill>
              </a:rPr>
              <a:t>iets minder (maar meesten nog tevreden): inlevingsvermogen/ meedenken</a:t>
            </a:r>
          </a:p>
          <a:p>
            <a:pPr lvl="1">
              <a:lnSpc>
                <a:spcPct val="110000"/>
              </a:lnSpc>
            </a:pPr>
            <a:r>
              <a:rPr lang="nl-NL" sz="2600" dirty="0">
                <a:solidFill>
                  <a:schemeClr val="bg1"/>
                </a:solidFill>
              </a:rPr>
              <a:t>aangenaam verrast door service? Niet zo vaak</a:t>
            </a:r>
          </a:p>
          <a:p>
            <a:pPr lvl="1">
              <a:lnSpc>
                <a:spcPct val="110000"/>
              </a:lnSpc>
            </a:pPr>
            <a:r>
              <a:rPr lang="nl-NL" sz="2600" dirty="0">
                <a:solidFill>
                  <a:schemeClr val="bg1"/>
                </a:solidFill>
              </a:rPr>
              <a:t>bij meeste aspecten iets hogere score dan referentiegemeenten</a:t>
            </a:r>
          </a:p>
          <a:p>
            <a:pPr lvl="1">
              <a:lnSpc>
                <a:spcPct val="110000"/>
              </a:lnSpc>
            </a:pPr>
            <a:r>
              <a:rPr lang="nl-NL" sz="2600" dirty="0">
                <a:solidFill>
                  <a:schemeClr val="bg1"/>
                </a:solidFill>
              </a:rPr>
              <a:t>score communicatie en voorlichting: 6,8</a:t>
            </a:r>
          </a:p>
          <a:p>
            <a:pPr lvl="1">
              <a:lnSpc>
                <a:spcPct val="110000"/>
              </a:lnSpc>
            </a:pPr>
            <a:r>
              <a:rPr lang="nl-NL" sz="2600" dirty="0">
                <a:solidFill>
                  <a:schemeClr val="bg1"/>
                </a:solidFill>
              </a:rPr>
              <a:t>score digitale dienstverlening: 7,2 (elders 6,9)</a:t>
            </a:r>
          </a:p>
          <a:p>
            <a:pPr lvl="1">
              <a:lnSpc>
                <a:spcPct val="110000"/>
              </a:lnSpc>
            </a:pPr>
            <a:r>
              <a:rPr lang="nl-NL" sz="2600" dirty="0">
                <a:solidFill>
                  <a:schemeClr val="bg1"/>
                </a:solidFill>
              </a:rPr>
              <a:t>over all cijfer: 6,8 (elders 6,9)</a:t>
            </a: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Rekenkamercommissie ~ burgerpeiling 2021 ~22 juli 2021    </a:t>
            </a:r>
          </a:p>
        </p:txBody>
      </p:sp>
      <p:pic>
        <p:nvPicPr>
          <p:cNvPr id="5" name="Picture 2" descr="Logo gemeente Laarbe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0914" y="6109855"/>
            <a:ext cx="1359610" cy="565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E9FF-F7DE-4490-81C6-71E6F3784421}" type="slidenum">
              <a:rPr lang="nl-NL" smtClean="0"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67174384"/>
      </p:ext>
    </p:extLst>
  </p:cSld>
  <p:clrMapOvr>
    <a:masterClrMapping/>
  </p:clrMapOvr>
</p:sld>
</file>

<file path=ppt/theme/theme1.xml><?xml version="1.0" encoding="utf-8"?>
<a:theme xmlns:a="http://schemas.openxmlformats.org/drawingml/2006/main" name="Segment">
  <a:themeElements>
    <a:clrScheme name="Segment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80</TotalTime>
  <Words>942</Words>
  <Application>Microsoft Office PowerPoint</Application>
  <PresentationFormat>Breedbeeld</PresentationFormat>
  <Paragraphs>179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Calibri</vt:lpstr>
      <vt:lpstr>Century Gothic</vt:lpstr>
      <vt:lpstr>Wingdings 3</vt:lpstr>
      <vt:lpstr>Segment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Rob Malag</dc:creator>
  <cp:lastModifiedBy>Frits van Vugt</cp:lastModifiedBy>
  <cp:revision>22</cp:revision>
  <dcterms:created xsi:type="dcterms:W3CDTF">2021-07-22T04:33:02Z</dcterms:created>
  <dcterms:modified xsi:type="dcterms:W3CDTF">2021-07-23T10:18:37Z</dcterms:modified>
</cp:coreProperties>
</file>